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21"/>
  </p:notesMasterIdLst>
  <p:handoutMasterIdLst>
    <p:handoutMasterId r:id="rId122"/>
  </p:handoutMasterIdLst>
  <p:sldIdLst>
    <p:sldId id="264" r:id="rId3"/>
    <p:sldId id="265" r:id="rId4"/>
    <p:sldId id="272" r:id="rId5"/>
    <p:sldId id="266" r:id="rId6"/>
    <p:sldId id="308" r:id="rId7"/>
    <p:sldId id="309" r:id="rId8"/>
    <p:sldId id="310" r:id="rId9"/>
    <p:sldId id="298" r:id="rId10"/>
    <p:sldId id="299" r:id="rId11"/>
    <p:sldId id="300" r:id="rId12"/>
    <p:sldId id="301" r:id="rId13"/>
    <p:sldId id="305" r:id="rId14"/>
    <p:sldId id="312" r:id="rId15"/>
    <p:sldId id="273" r:id="rId16"/>
    <p:sldId id="267" r:id="rId17"/>
    <p:sldId id="274" r:id="rId18"/>
    <p:sldId id="268" r:id="rId19"/>
    <p:sldId id="278" r:id="rId20"/>
    <p:sldId id="279" r:id="rId21"/>
    <p:sldId id="280" r:id="rId22"/>
    <p:sldId id="281" r:id="rId23"/>
    <p:sldId id="283" r:id="rId24"/>
    <p:sldId id="282" r:id="rId25"/>
    <p:sldId id="287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56" r:id="rId39"/>
    <p:sldId id="297" r:id="rId40"/>
    <p:sldId id="302" r:id="rId41"/>
    <p:sldId id="303" r:id="rId42"/>
    <p:sldId id="358" r:id="rId43"/>
    <p:sldId id="304" r:id="rId44"/>
    <p:sldId id="307" r:id="rId45"/>
    <p:sldId id="313" r:id="rId46"/>
    <p:sldId id="314" r:id="rId47"/>
    <p:sldId id="275" r:id="rId48"/>
    <p:sldId id="374" r:id="rId49"/>
    <p:sldId id="269" r:id="rId50"/>
    <p:sldId id="311" r:id="rId51"/>
    <p:sldId id="339" r:id="rId52"/>
    <p:sldId id="315" r:id="rId53"/>
    <p:sldId id="318" r:id="rId54"/>
    <p:sldId id="317" r:id="rId55"/>
    <p:sldId id="319" r:id="rId56"/>
    <p:sldId id="321" r:id="rId57"/>
    <p:sldId id="322" r:id="rId58"/>
    <p:sldId id="359" r:id="rId59"/>
    <p:sldId id="360" r:id="rId60"/>
    <p:sldId id="361" r:id="rId61"/>
    <p:sldId id="316" r:id="rId62"/>
    <p:sldId id="324" r:id="rId63"/>
    <p:sldId id="362" r:id="rId64"/>
    <p:sldId id="363" r:id="rId65"/>
    <p:sldId id="378" r:id="rId66"/>
    <p:sldId id="379" r:id="rId67"/>
    <p:sldId id="365" r:id="rId68"/>
    <p:sldId id="380" r:id="rId69"/>
    <p:sldId id="368" r:id="rId70"/>
    <p:sldId id="381" r:id="rId71"/>
    <p:sldId id="382" r:id="rId72"/>
    <p:sldId id="371" r:id="rId73"/>
    <p:sldId id="376" r:id="rId74"/>
    <p:sldId id="373" r:id="rId75"/>
    <p:sldId id="372" r:id="rId76"/>
    <p:sldId id="276" r:id="rId77"/>
    <p:sldId id="386" r:id="rId78"/>
    <p:sldId id="385" r:id="rId79"/>
    <p:sldId id="383" r:id="rId80"/>
    <p:sldId id="384" r:id="rId81"/>
    <p:sldId id="364" r:id="rId82"/>
    <p:sldId id="387" r:id="rId83"/>
    <p:sldId id="341" r:id="rId84"/>
    <p:sldId id="388" r:id="rId85"/>
    <p:sldId id="277" r:id="rId86"/>
    <p:sldId id="271" r:id="rId87"/>
    <p:sldId id="338" r:id="rId88"/>
    <p:sldId id="334" r:id="rId89"/>
    <p:sldId id="335" r:id="rId90"/>
    <p:sldId id="336" r:id="rId91"/>
    <p:sldId id="337" r:id="rId92"/>
    <p:sldId id="349" r:id="rId93"/>
    <p:sldId id="348" r:id="rId94"/>
    <p:sldId id="350" r:id="rId95"/>
    <p:sldId id="351" r:id="rId96"/>
    <p:sldId id="352" r:id="rId97"/>
    <p:sldId id="353" r:id="rId98"/>
    <p:sldId id="389" r:id="rId99"/>
    <p:sldId id="390" r:id="rId100"/>
    <p:sldId id="391" r:id="rId101"/>
    <p:sldId id="392" r:id="rId102"/>
    <p:sldId id="393" r:id="rId103"/>
    <p:sldId id="394" r:id="rId104"/>
    <p:sldId id="395" r:id="rId105"/>
    <p:sldId id="396" r:id="rId106"/>
    <p:sldId id="397" r:id="rId107"/>
    <p:sldId id="398" r:id="rId108"/>
    <p:sldId id="400" r:id="rId109"/>
    <p:sldId id="401" r:id="rId110"/>
    <p:sldId id="403" r:id="rId111"/>
    <p:sldId id="406" r:id="rId112"/>
    <p:sldId id="404" r:id="rId113"/>
    <p:sldId id="407" r:id="rId114"/>
    <p:sldId id="402" r:id="rId115"/>
    <p:sldId id="408" r:id="rId116"/>
    <p:sldId id="405" r:id="rId117"/>
    <p:sldId id="409" r:id="rId118"/>
    <p:sldId id="410" r:id="rId119"/>
    <p:sldId id="399" r:id="rId1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howGuides="1">
      <p:cViewPr varScale="1">
        <p:scale>
          <a:sx n="74" d="100"/>
          <a:sy n="74" d="100"/>
        </p:scale>
        <p:origin x="582" y="72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>
              <a:solidFill>
                <a:schemeClr val="tx2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E973C59C-4E16-4A64-A766-34DB213E11B3}" type="datetimeFigureOut">
              <a:rPr lang="en-US" altLang="zh-TW">
                <a:solidFill>
                  <a:schemeClr val="tx2"/>
                </a:solidFill>
              </a:rPr>
              <a:t>11/5/2018</a:t>
            </a:fld>
            <a:endParaRPr lang="zh-TW">
              <a:solidFill>
                <a:schemeClr val="tx2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>
              <a:solidFill>
                <a:schemeClr val="tx2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CFD77566-CD65-4859-9FA1-43956DC85B8C}" type="slidenum">
              <a:rPr lang="zh-TW">
                <a:solidFill>
                  <a:schemeClr val="tx2"/>
                </a:solidFill>
              </a:rPr>
              <a:t>‹#›</a:t>
            </a:fld>
            <a:endParaRPr lang="zh-TW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>
                <a:solidFill>
                  <a:schemeClr val="tx2"/>
                </a:solidFill>
              </a:defRPr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pPr/>
              <a:t>2018/11/5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錄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>
                <a:solidFill>
                  <a:schemeClr val="tx2"/>
                </a:solidFill>
              </a:defRPr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lang="zh-TW"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lang="zh-TW"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lang="zh-TW"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lang="zh-TW"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lang="zh-TW"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lang="zh-TW"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 latinLnBrk="0">
              <a:lnSpc>
                <a:spcPct val="90000"/>
              </a:lnSpc>
              <a:defRPr lang="zh-TW" sz="540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800" b="0">
                <a:solidFill>
                  <a:schemeClr val="tx1"/>
                </a:solidFill>
              </a:defRPr>
            </a:lvl1pPr>
            <a:lvl2pPr marL="60949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t>2018/11/5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t>2018/11/5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t>2018/11/5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 latinLnBrk="0">
              <a:defRPr lang="zh-TW" sz="54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>
                <a:solidFill>
                  <a:schemeClr val="tx1"/>
                </a:solidFill>
              </a:defRPr>
            </a:lvl1pPr>
            <a:lvl2pPr marL="609493" indent="0" latinLnBrk="0"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latinLnBrk="0">
              <a:buNone/>
              <a:defRPr lang="zh-TW"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t>2018/11/5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t>2018/11/5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t>2018/11/5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t>2018/11/5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 latinLnBrk="0">
              <a:defRPr lang="zh-TW"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latinLnBrk="0">
              <a:defRPr lang="zh-TW" sz="18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t>2018/11/5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 latinLnBrk="0">
              <a:defRPr lang="zh-TW"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800"/>
            </a:lvl1pPr>
            <a:lvl2pPr marL="609493" indent="0" latinLnBrk="0">
              <a:buNone/>
              <a:defRPr lang="zh-TW" sz="3700"/>
            </a:lvl2pPr>
            <a:lvl3pPr marL="1218987" indent="0" latinLnBrk="0">
              <a:buNone/>
              <a:defRPr lang="zh-TW" sz="3200"/>
            </a:lvl3pPr>
            <a:lvl4pPr marL="1828480" indent="0" latinLnBrk="0">
              <a:buNone/>
              <a:defRPr lang="zh-TW" sz="2700"/>
            </a:lvl4pPr>
            <a:lvl5pPr marL="2437973" indent="0" latinLnBrk="0">
              <a:buNone/>
              <a:defRPr lang="zh-TW" sz="2700"/>
            </a:lvl5pPr>
            <a:lvl6pPr marL="3047467" indent="0" latinLnBrk="0">
              <a:buNone/>
              <a:defRPr lang="zh-TW" sz="2700"/>
            </a:lvl6pPr>
            <a:lvl7pPr marL="3656960" indent="0" latinLnBrk="0">
              <a:buNone/>
              <a:defRPr lang="zh-TW" sz="2700"/>
            </a:lvl7pPr>
            <a:lvl8pPr marL="4266453" indent="0" latinLnBrk="0">
              <a:buNone/>
              <a:defRPr lang="zh-TW" sz="2700"/>
            </a:lvl8pPr>
            <a:lvl9pPr marL="4875947" indent="0" latinLnBrk="0">
              <a:buNone/>
              <a:defRPr lang="zh-TW" sz="27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t>2018/11/5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4721" y="-17756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>
              <a:latin typeface="+mj-ea"/>
              <a:ea typeface="+mj-ea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latinLnBrk="0">
              <a:defRPr lang="zh-TW" sz="12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2DD204D1-F9BD-4643-8480-6EA41EB484F1}" type="datetimeFigureOut">
              <a:rPr lang="en-US" altLang="zh-TW" smtClean="0"/>
              <a:pPr/>
              <a:t>11/5/2018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latinLnBrk="0">
              <a:defRPr lang="zh-TW" sz="12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latinLnBrk="0">
              <a:defRPr lang="zh-TW" sz="12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EB37DED6-D4C7-42EE-AB49-D2E39E64FDE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lang="zh-TW" sz="4400" kern="1200" cap="none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lang="zh-TW"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438229" y="1498601"/>
            <a:ext cx="7056784" cy="329882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資料的清理、探索與視覺化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4400" dirty="0" smtClean="0"/>
              <a:t>以開放資料與</a:t>
            </a:r>
            <a:r>
              <a:rPr lang="en-US" altLang="zh-TW" sz="4400" dirty="0" smtClean="0"/>
              <a:t>R</a:t>
            </a:r>
            <a:r>
              <a:rPr lang="zh-TW" altLang="en-US" sz="4400" dirty="0" smtClean="0"/>
              <a:t>語言為例</a:t>
            </a:r>
            <a:endParaRPr lang="zh-TW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林頌堅</a:t>
            </a:r>
            <a:endParaRPr lang="en-US" altLang="zh-TW" dirty="0" smtClean="0"/>
          </a:p>
          <a:p>
            <a:r>
              <a:rPr lang="en-US" altLang="zh-TW" dirty="0" smtClean="0"/>
              <a:t>scl@mail.shu.edu.tw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語言的基本資料</a:t>
            </a:r>
            <a:r>
              <a:rPr lang="zh-TW" altLang="en-US" dirty="0" smtClean="0"/>
              <a:t>型態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integer(</a:t>
            </a:r>
            <a:r>
              <a:rPr lang="zh-TW" altLang="en-US" dirty="0"/>
              <a:t>整數</a:t>
            </a:r>
            <a:r>
              <a:rPr lang="en-US" altLang="zh-TW" dirty="0"/>
              <a:t>)</a:t>
            </a:r>
            <a:r>
              <a:rPr lang="zh-TW" altLang="en-US" dirty="0"/>
              <a:t>和</a:t>
            </a:r>
            <a:r>
              <a:rPr lang="en-US" altLang="zh-TW" dirty="0"/>
              <a:t>numeric(</a:t>
            </a:r>
            <a:r>
              <a:rPr lang="zh-TW" altLang="en-US" dirty="0"/>
              <a:t>數值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character(</a:t>
            </a:r>
            <a:r>
              <a:rPr lang="zh-TW" altLang="en-US" dirty="0"/>
              <a:t>文字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logic(</a:t>
            </a:r>
            <a:r>
              <a:rPr lang="zh-TW" altLang="en-US" dirty="0"/>
              <a:t>邏輯</a:t>
            </a:r>
            <a:r>
              <a:rPr lang="en-US" altLang="zh-TW" dirty="0"/>
              <a:t>)</a:t>
            </a:r>
          </a:p>
          <a:p>
            <a:r>
              <a:rPr lang="en-US" altLang="zh-TW" dirty="0" smtClean="0"/>
              <a:t>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2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選出某一個監測站，畫出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</a:t>
            </a:r>
            <a:r>
              <a:rPr lang="en-US" altLang="zh-TW" dirty="0" smtClean="0"/>
              <a:t>AQI</a:t>
            </a:r>
            <a:r>
              <a:rPr lang="zh-TW" altLang="en-US" dirty="0" smtClean="0"/>
              <a:t>狀態燈號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420888"/>
            <a:ext cx="1041526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選出某一個監測站，畫出</a:t>
            </a:r>
            <a:r>
              <a:rPr lang="en-US" altLang="zh-TW" dirty="0"/>
              <a:t>AQI</a:t>
            </a:r>
            <a:r>
              <a:rPr lang="zh-TW" altLang="en-US"/>
              <a:t>變化情形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1473200"/>
            <a:ext cx="7476190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Q2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選出</a:t>
            </a:r>
            <a:r>
              <a:rPr lang="zh-TW" altLang="en-US" dirty="0"/>
              <a:t>某三個監測站，畫出每天的</a:t>
            </a:r>
            <a:r>
              <a:rPr lang="en-US" altLang="zh-TW" dirty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選出三個</a:t>
            </a:r>
            <a:r>
              <a:rPr lang="zh-TW" altLang="en-US" dirty="0"/>
              <a:t>監測</a:t>
            </a:r>
            <a:r>
              <a:rPr lang="zh-TW" altLang="en-US" dirty="0" smtClean="0"/>
              <a:t>站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以淡水、麥寮、楠梓為例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en-US" dirty="0"/>
              <a:t>畫</a:t>
            </a:r>
            <a:r>
              <a:rPr lang="zh-TW" altLang="en-US" dirty="0" smtClean="0"/>
              <a:t>成</a:t>
            </a:r>
            <a:r>
              <a:rPr lang="zh-TW" altLang="en-US" dirty="0"/>
              <a:t>加入</a:t>
            </a:r>
            <a:r>
              <a:rPr lang="en-US" altLang="zh-TW" dirty="0"/>
              <a:t>AQI</a:t>
            </a:r>
            <a:r>
              <a:rPr lang="zh-TW" altLang="en-US" dirty="0"/>
              <a:t>狀態燈</a:t>
            </a:r>
            <a:r>
              <a:rPr lang="zh-TW" altLang="en-US" dirty="0" smtClean="0"/>
              <a:t>號的折線圖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分為三個小圖形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97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選出某三個監測站，畫</a:t>
            </a:r>
            <a:r>
              <a:rPr lang="zh-TW" altLang="en-US" dirty="0" smtClean="0"/>
              <a:t>出</a:t>
            </a:r>
            <a:r>
              <a:rPr lang="en-US" altLang="zh-TW" dirty="0" smtClean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選出三個監測站 </a:t>
            </a:r>
            <a:r>
              <a:rPr lang="en-US" altLang="zh-TW" dirty="0"/>
              <a:t>(</a:t>
            </a:r>
            <a:r>
              <a:rPr lang="zh-TW" altLang="en-US" dirty="0"/>
              <a:t>以淡水、麥寮、楠梓為例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2856880"/>
            <a:ext cx="95921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選出某三個監測站，畫出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畫成加入</a:t>
            </a:r>
            <a:r>
              <a:rPr lang="en-US" altLang="zh-TW" dirty="0"/>
              <a:t>AQI</a:t>
            </a:r>
            <a:r>
              <a:rPr lang="zh-TW" altLang="en-US" dirty="0"/>
              <a:t>狀態燈號的折線</a:t>
            </a:r>
            <a:r>
              <a:rPr lang="zh-TW" altLang="en-US" dirty="0" smtClean="0"/>
              <a:t>圖</a:t>
            </a:r>
            <a:endParaRPr lang="en-US" altLang="zh-TW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348880"/>
            <a:ext cx="9078592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選出某三個監測站，畫出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分為三個小</a:t>
            </a:r>
            <a:r>
              <a:rPr lang="zh-TW" altLang="en-US" dirty="0" smtClean="0"/>
              <a:t>圖形</a:t>
            </a:r>
            <a:endParaRPr lang="en-US" altLang="zh-TW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2" y="2605549"/>
            <a:ext cx="1193557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選出某三個監測站，畫出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91" y="1473200"/>
            <a:ext cx="7476190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Q3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選出</a:t>
            </a:r>
            <a:r>
              <a:rPr lang="zh-TW" altLang="en-US" dirty="0"/>
              <a:t>某一個監測站，以日曆的形式畫出今年每天的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</p:spTree>
    <p:extLst>
      <p:ext uri="{BB962C8B-B14F-4D97-AF65-F5344CB8AC3E}">
        <p14:creationId xmlns:p14="http://schemas.microsoft.com/office/powerpoint/2010/main" val="27758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取出所需的資料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2564904"/>
            <a:ext cx="8077045" cy="1368152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1" y="4143606"/>
            <a:ext cx="7197369" cy="23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計算每天資料所在位置 </a:t>
            </a:r>
            <a:r>
              <a:rPr lang="en-US" altLang="zh-TW" dirty="0" smtClean="0"/>
              <a:t>(I)</a:t>
            </a:r>
          </a:p>
          <a:p>
            <a:pPr lvl="1"/>
            <a:r>
              <a:rPr lang="en-US" altLang="zh-TW" dirty="0" err="1" smtClean="0"/>
              <a:t>mo</a:t>
            </a:r>
            <a:r>
              <a:rPr lang="zh-TW" altLang="en-US" dirty="0" smtClean="0"/>
              <a:t>：月份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wod</a:t>
            </a:r>
            <a:r>
              <a:rPr lang="en-US" altLang="zh-TW" dirty="0" smtClean="0"/>
              <a:t>: </a:t>
            </a:r>
            <a:r>
              <a:rPr lang="zh-TW" altLang="en-US" dirty="0" smtClean="0"/>
              <a:t>星期</a:t>
            </a:r>
            <a:r>
              <a:rPr lang="zh-TW" altLang="en-US" dirty="0"/>
              <a:t>中的</a:t>
            </a:r>
            <a:r>
              <a:rPr lang="zh-TW" altLang="en-US" dirty="0" smtClean="0"/>
              <a:t>日子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md</a:t>
            </a:r>
            <a:r>
              <a:rPr lang="en-US" altLang="zh-TW" dirty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月份中的</a:t>
            </a:r>
            <a:r>
              <a:rPr lang="zh-TW" altLang="en-US" dirty="0"/>
              <a:t>日子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3789040"/>
            <a:ext cx="9502035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語言資料分析的基礎</a:t>
            </a:r>
            <a:endParaRPr lang="en-US" altLang="zh-TW" dirty="0" smtClean="0"/>
          </a:p>
          <a:p>
            <a:r>
              <a:rPr lang="en-US" altLang="zh-TW" dirty="0" smtClean="0"/>
              <a:t>Row: </a:t>
            </a:r>
            <a:r>
              <a:rPr lang="en-US" altLang="zh-TW" i="1" dirty="0" smtClean="0"/>
              <a:t>observations, records</a:t>
            </a:r>
          </a:p>
          <a:p>
            <a:r>
              <a:rPr lang="en-US" altLang="zh-TW" dirty="0" smtClean="0"/>
              <a:t>Column: </a:t>
            </a:r>
            <a:r>
              <a:rPr lang="en-US" altLang="zh-TW" i="1" dirty="0" smtClean="0"/>
              <a:t>variables, attributes, fields</a:t>
            </a:r>
          </a:p>
          <a:p>
            <a:r>
              <a:rPr lang="zh-TW" altLang="en-US" dirty="0" smtClean="0"/>
              <a:t>範例：</a:t>
            </a:r>
            <a:r>
              <a:rPr lang="en-US" altLang="zh-TW" dirty="0" smtClean="0"/>
              <a:t>iris dataset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3501008"/>
            <a:ext cx="573485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060848"/>
            <a:ext cx="780473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計算每天資料所在位置 </a:t>
            </a:r>
            <a:r>
              <a:rPr lang="en-US" altLang="zh-TW" dirty="0"/>
              <a:t>(</a:t>
            </a:r>
            <a:r>
              <a:rPr lang="en-US" altLang="zh-TW" dirty="0" smtClean="0"/>
              <a:t>II)</a:t>
            </a:r>
          </a:p>
          <a:p>
            <a:pPr lvl="1"/>
            <a:r>
              <a:rPr lang="en-US" altLang="zh-TW" dirty="0" smtClean="0"/>
              <a:t>wk1: </a:t>
            </a:r>
            <a:r>
              <a:rPr lang="zh-TW" altLang="en-US" dirty="0" smtClean="0"/>
              <a:t>當月的第一天在一年中的週次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wk</a:t>
            </a:r>
            <a:r>
              <a:rPr lang="en-US" altLang="zh-TW" dirty="0" smtClean="0"/>
              <a:t>: </a:t>
            </a:r>
            <a:r>
              <a:rPr lang="zh-TW" altLang="en-US" dirty="0" smtClean="0"/>
              <a:t>當天在當月中的</a:t>
            </a:r>
            <a:r>
              <a:rPr lang="zh-TW" altLang="en-US" dirty="0"/>
              <a:t>週次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3284984"/>
            <a:ext cx="1012432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276872"/>
            <a:ext cx="87495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畫出日曆的基本樣貌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geom_tile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</a:t>
            </a:r>
            <a:r>
              <a:rPr lang="zh-TW" altLang="en-US" dirty="0" smtClean="0"/>
              <a:t>產生</a:t>
            </a:r>
            <a:r>
              <a:rPr lang="zh-TW" altLang="en-US" dirty="0"/>
              <a:t>日曆上</a:t>
            </a:r>
            <a:r>
              <a:rPr lang="zh-TW" altLang="en-US" dirty="0" smtClean="0"/>
              <a:t>的方塊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geom_text</a:t>
            </a:r>
            <a:r>
              <a:rPr lang="en-US" altLang="zh-TW" dirty="0" smtClean="0"/>
              <a:t>()</a:t>
            </a:r>
            <a:r>
              <a:rPr lang="zh-TW" altLang="en-US" dirty="0" smtClean="0"/>
              <a:t>：產生日曆上的日期標示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facet_wrap</a:t>
            </a:r>
            <a:r>
              <a:rPr lang="en-US" altLang="zh-TW" dirty="0" smtClean="0"/>
              <a:t>(): </a:t>
            </a:r>
            <a:r>
              <a:rPr lang="zh-TW" altLang="en-US" dirty="0" smtClean="0"/>
              <a:t>依照月份畫分</a:t>
            </a:r>
            <a:endParaRPr lang="en-US" altLang="zh-TW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3501008"/>
            <a:ext cx="809738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1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0" y="908720"/>
            <a:ext cx="8106791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調整日曆的外觀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scale_y_reverse</a:t>
            </a:r>
            <a:r>
              <a:rPr lang="en-US" altLang="zh-TW" dirty="0" smtClean="0"/>
              <a:t>(): </a:t>
            </a:r>
            <a:r>
              <a:rPr lang="zh-TW" altLang="en-US" dirty="0" smtClean="0"/>
              <a:t>翻轉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scale_fill_identity</a:t>
            </a:r>
            <a:r>
              <a:rPr lang="en-US" altLang="zh-TW" dirty="0" smtClean="0"/>
              <a:t>(): </a:t>
            </a:r>
            <a:r>
              <a:rPr lang="zh-TW" altLang="en-US" dirty="0" smtClean="0"/>
              <a:t>依據當天</a:t>
            </a:r>
            <a:r>
              <a:rPr lang="en-US" altLang="zh-TW" dirty="0" smtClean="0"/>
              <a:t>AQI</a:t>
            </a:r>
            <a:r>
              <a:rPr lang="zh-TW" altLang="en-US" dirty="0" smtClean="0"/>
              <a:t>狀</a:t>
            </a:r>
            <a:r>
              <a:rPr lang="zh-TW" altLang="en-US" dirty="0"/>
              <a:t>態</a:t>
            </a:r>
            <a:r>
              <a:rPr lang="zh-TW" altLang="en-US" dirty="0" smtClean="0"/>
              <a:t>設定日期顏色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3284984"/>
            <a:ext cx="761288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692696"/>
            <a:ext cx="8309461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修飾日</a:t>
            </a:r>
            <a:r>
              <a:rPr lang="zh-TW" altLang="en-US" dirty="0"/>
              <a:t>曆</a:t>
            </a:r>
            <a:r>
              <a:rPr lang="zh-TW" altLang="en-US" dirty="0" smtClean="0"/>
              <a:t>外觀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theme()</a:t>
            </a:r>
          </a:p>
          <a:p>
            <a:pPr lvl="2"/>
            <a:r>
              <a:rPr lang="en-US" altLang="zh-TW" dirty="0" err="1" smtClean="0"/>
              <a:t>axis.title</a:t>
            </a:r>
            <a:r>
              <a:rPr lang="en-US" altLang="zh-TW" dirty="0" smtClean="0"/>
              <a:t>:</a:t>
            </a:r>
            <a:r>
              <a:rPr lang="zh-TW" altLang="en-US" dirty="0" smtClean="0"/>
              <a:t> 座標軸標題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axis.text.y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y</a:t>
            </a:r>
            <a:r>
              <a:rPr lang="zh-TW" altLang="en-US" dirty="0" smtClean="0"/>
              <a:t>座標軸上的文字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axis.ticks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dirty="0"/>
              <a:t>座標</a:t>
            </a:r>
            <a:r>
              <a:rPr lang="zh-TW" altLang="en-US" dirty="0" smtClean="0"/>
              <a:t>軸</a:t>
            </a:r>
            <a:r>
              <a:rPr lang="zh-TW" altLang="en-US" dirty="0"/>
              <a:t>上</a:t>
            </a:r>
            <a:r>
              <a:rPr lang="zh-TW" altLang="en-US" dirty="0" smtClean="0"/>
              <a:t>的刻度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panel.grid.major</a:t>
            </a:r>
            <a:r>
              <a:rPr lang="en-US" altLang="zh-TW" dirty="0"/>
              <a:t>:</a:t>
            </a:r>
            <a:r>
              <a:rPr lang="zh-TW" altLang="en-US" dirty="0" smtClean="0"/>
              <a:t> 畫面上的主要格線</a:t>
            </a:r>
            <a:endParaRPr lang="en-US" altLang="zh-TW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5" y="4365104"/>
            <a:ext cx="949268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以日曆畫出今年的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1619905"/>
            <a:ext cx="7476190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套件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增強</a:t>
            </a:r>
            <a:r>
              <a:rPr lang="en-US" altLang="zh-TW" dirty="0" smtClean="0"/>
              <a:t>R</a:t>
            </a:r>
            <a:r>
              <a:rPr lang="zh-TW" altLang="en-US" dirty="0" smtClean="0"/>
              <a:t>語言的統計、機器學習、視覺化和出版等運算功能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由世界</a:t>
            </a:r>
            <a:r>
              <a:rPr lang="zh-TW" altLang="en-US" dirty="0"/>
              <a:t>各地的開發</a:t>
            </a:r>
            <a:r>
              <a:rPr lang="zh-TW" altLang="en-US" dirty="0" smtClean="0"/>
              <a:t>者開發，為數眾多，功能豐富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2018/10/15</a:t>
            </a:r>
            <a:r>
              <a:rPr lang="zh-TW" altLang="en-US" dirty="0" smtClean="0"/>
              <a:t>為止，共</a:t>
            </a:r>
            <a:r>
              <a:rPr lang="en-US" altLang="zh-TW" dirty="0" smtClean="0"/>
              <a:t>13203</a:t>
            </a:r>
            <a:r>
              <a:rPr lang="zh-TW" altLang="en-US" dirty="0" smtClean="0"/>
              <a:t>個套件</a:t>
            </a:r>
            <a:endParaRPr lang="en-US" altLang="zh-TW" dirty="0" smtClean="0"/>
          </a:p>
          <a:p>
            <a:r>
              <a:rPr lang="zh-TW" altLang="en-US" dirty="0" smtClean="0"/>
              <a:t>此次課程將使用</a:t>
            </a:r>
            <a:r>
              <a:rPr lang="en-US" altLang="zh-TW" dirty="0" err="1" smtClean="0"/>
              <a:t>tidyverse</a:t>
            </a:r>
            <a:r>
              <a:rPr lang="zh-TW" altLang="en-US" dirty="0" smtClean="0"/>
              <a:t>套件及其中包含的</a:t>
            </a:r>
            <a:r>
              <a:rPr lang="en-US" altLang="zh-TW" dirty="0" err="1" smtClean="0"/>
              <a:t>jsonlite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lubridate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ggplot2</a:t>
            </a:r>
            <a:r>
              <a:rPr lang="zh-TW" altLang="en-US" dirty="0" smtClean="0"/>
              <a:t>三個套件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5049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tidyverse</a:t>
            </a:r>
            <a:r>
              <a:rPr lang="zh-TW" altLang="en-US" dirty="0" smtClean="0"/>
              <a:t>套件</a:t>
            </a:r>
            <a:endParaRPr lang="zh-TW" altLang="en-US" dirty="0"/>
          </a:p>
        </p:txBody>
      </p:sp>
      <p:pic>
        <p:nvPicPr>
          <p:cNvPr id="3" name="圖片 2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13" y="1628800"/>
            <a:ext cx="8138546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資料分析過程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9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</a:t>
            </a:r>
            <a:r>
              <a:rPr lang="zh-TW" altLang="en-US" dirty="0" smtClean="0"/>
              <a:t>過程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53852" y="2708920"/>
            <a:ext cx="1808751" cy="1008112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資料輸入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8108" y="2708920"/>
            <a:ext cx="1808751" cy="1008112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資料清理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62364" y="2725332"/>
            <a:ext cx="1808751" cy="1008112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資料探索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6620" y="2725332"/>
            <a:ext cx="1808751" cy="1008112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資料視覺化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2862603" y="3121376"/>
            <a:ext cx="495505" cy="21602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166859" y="3121376"/>
            <a:ext cx="495505" cy="21602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7471115" y="3121971"/>
            <a:ext cx="495505" cy="21602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肘形接點 17"/>
          <p:cNvCxnSpPr>
            <a:stCxn id="6" idx="2"/>
            <a:endCxn id="5" idx="2"/>
          </p:cNvCxnSpPr>
          <p:nvPr/>
        </p:nvCxnSpPr>
        <p:spPr>
          <a:xfrm rot="5400000" flipH="1">
            <a:off x="5406406" y="2573110"/>
            <a:ext cx="16412" cy="2304256"/>
          </a:xfrm>
          <a:prstGeom prst="bentConnector3">
            <a:avLst>
              <a:gd name="adj1" fmla="val -3747051"/>
            </a:avLst>
          </a:prstGeom>
          <a:ln w="76200"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1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資料格式與輸入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資料格式與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開放資料</a:t>
            </a:r>
            <a:endParaRPr lang="en-US" altLang="zh-TW" dirty="0" smtClean="0"/>
          </a:p>
          <a:p>
            <a:r>
              <a:rPr lang="zh-TW" altLang="en-US" dirty="0" smtClean="0"/>
              <a:t>資料格式</a:t>
            </a:r>
            <a:endParaRPr lang="en-US" altLang="zh-TW" dirty="0" smtClean="0"/>
          </a:p>
          <a:p>
            <a:r>
              <a:rPr lang="zh-TW" altLang="en-US" dirty="0" smtClean="0"/>
              <a:t>資料輸</a:t>
            </a:r>
            <a:r>
              <a:rPr lang="zh-TW" altLang="en-US" dirty="0"/>
              <a:t>入</a:t>
            </a:r>
          </a:p>
        </p:txBody>
      </p:sp>
    </p:spTree>
    <p:extLst>
      <p:ext uri="{BB962C8B-B14F-4D97-AF65-F5344CB8AC3E}">
        <p14:creationId xmlns:p14="http://schemas.microsoft.com/office/powerpoint/2010/main" val="38174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開放資料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Open data is data that can be freely used, reused and redistributed by anyone - subject only, at most, to the requirement to attribute and </a:t>
            </a:r>
            <a:r>
              <a:rPr lang="en-US" altLang="zh-TW" i="1" dirty="0" err="1"/>
              <a:t>sharealike</a:t>
            </a:r>
            <a:r>
              <a:rPr lang="en-US" altLang="zh-TW" i="1" dirty="0"/>
              <a:t>. </a:t>
            </a:r>
            <a:endParaRPr lang="en-US" altLang="zh-TW" i="1" dirty="0" smtClean="0"/>
          </a:p>
          <a:p>
            <a:r>
              <a:rPr lang="zh-TW" altLang="en-US" dirty="0" smtClean="0"/>
              <a:t>開放</a:t>
            </a:r>
            <a:r>
              <a:rPr lang="zh-TW" altLang="en-US" dirty="0"/>
              <a:t>資料指的是資料能被任何人</a:t>
            </a:r>
            <a:r>
              <a:rPr lang="zh-TW" altLang="en-US" dirty="0">
                <a:solidFill>
                  <a:srgbClr val="FF0000"/>
                </a:solidFill>
              </a:rPr>
              <a:t>自由地使用，重新使用與散佈 </a:t>
            </a:r>
            <a:r>
              <a:rPr lang="en-US" altLang="zh-TW" dirty="0"/>
              <a:t>– </a:t>
            </a:r>
            <a:r>
              <a:rPr lang="zh-TW" altLang="en-US" dirty="0"/>
              <a:t>我們至多只能要求來源標示，與以相同方式</a:t>
            </a:r>
            <a:r>
              <a:rPr lang="zh-TW" altLang="en-US" dirty="0" smtClean="0"/>
              <a:t>分享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207959" y="5710783"/>
            <a:ext cx="11982853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399" dirty="0"/>
              <a:t>開放資料手冊</a:t>
            </a:r>
            <a:r>
              <a:rPr lang="en-US" altLang="zh-TW" sz="2399" dirty="0"/>
              <a:t>(http://opendatahandbook.org/guide/zh_TW/what-is-open-data/)</a:t>
            </a:r>
            <a:endParaRPr lang="zh-TW" altLang="en-US" sz="2399" dirty="0"/>
          </a:p>
        </p:txBody>
      </p:sp>
    </p:spTree>
    <p:extLst>
      <p:ext uri="{BB962C8B-B14F-4D97-AF65-F5344CB8AC3E}">
        <p14:creationId xmlns:p14="http://schemas.microsoft.com/office/powerpoint/2010/main" val="31365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一種</a:t>
            </a:r>
            <a:r>
              <a:rPr lang="zh-TW" altLang="en-US" dirty="0"/>
              <a:t>經過挑選與許可的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zh-TW" altLang="en-US" dirty="0" smtClean="0"/>
              <a:t>不</a:t>
            </a:r>
            <a:r>
              <a:rPr lang="zh-TW" altLang="en-US" dirty="0"/>
              <a:t>受著作權、專利權，以及其他管理機制所限制，可以開放給社會公眾，任何人都可以自由出版</a:t>
            </a:r>
            <a:r>
              <a:rPr lang="zh-TW" altLang="en-US" dirty="0" smtClean="0"/>
              <a:t>使用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38228" y="5679001"/>
            <a:ext cx="716548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399" dirty="0"/>
              <a:t>維基百科</a:t>
            </a:r>
            <a:r>
              <a:rPr lang="en-US" altLang="zh-TW" sz="2399" dirty="0"/>
              <a:t>(https://zh.wikipedia.org/wiki/</a:t>
            </a:r>
            <a:r>
              <a:rPr lang="zh-TW" altLang="en-US" sz="2399" dirty="0"/>
              <a:t>開放資料</a:t>
            </a:r>
            <a:r>
              <a:rPr lang="en-US" altLang="zh-TW" sz="2399" dirty="0"/>
              <a:t>)</a:t>
            </a:r>
            <a:endParaRPr lang="zh-TW" altLang="en-US" sz="2399" dirty="0"/>
          </a:p>
        </p:txBody>
      </p:sp>
    </p:spTree>
    <p:extLst>
      <p:ext uri="{BB962C8B-B14F-4D97-AF65-F5344CB8AC3E}">
        <p14:creationId xmlns:p14="http://schemas.microsoft.com/office/powerpoint/2010/main" val="19647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語言</a:t>
            </a:r>
            <a:r>
              <a:rPr lang="zh-TW" altLang="en-US" dirty="0"/>
              <a:t>基礎</a:t>
            </a:r>
            <a:endParaRPr lang="en-US" altLang="zh-TW" dirty="0" smtClean="0"/>
          </a:p>
          <a:p>
            <a:r>
              <a:rPr lang="zh-TW" altLang="en-US" dirty="0" smtClean="0"/>
              <a:t>資料分析過程</a:t>
            </a:r>
            <a:endParaRPr lang="en-US" altLang="zh-TW" dirty="0" smtClean="0"/>
          </a:p>
          <a:p>
            <a:r>
              <a:rPr lang="zh-TW" altLang="en-US" dirty="0" smtClean="0"/>
              <a:t>資料格式與輸入</a:t>
            </a:r>
            <a:endParaRPr lang="en-US" altLang="zh-TW" dirty="0"/>
          </a:p>
          <a:p>
            <a:r>
              <a:rPr lang="zh-TW" altLang="en-US" dirty="0" smtClean="0"/>
              <a:t>資料清理</a:t>
            </a:r>
            <a:endParaRPr lang="en-US" altLang="zh-TW" dirty="0" smtClean="0"/>
          </a:p>
          <a:p>
            <a:r>
              <a:rPr lang="zh-TW" altLang="en-US" dirty="0" smtClean="0"/>
              <a:t>資料探索</a:t>
            </a:r>
            <a:endParaRPr lang="en-US" altLang="zh-TW" dirty="0" smtClean="0"/>
          </a:p>
          <a:p>
            <a:r>
              <a:rPr lang="zh-TW" altLang="en-US" dirty="0" smtClean="0"/>
              <a:t>資料視覺</a:t>
            </a:r>
            <a:r>
              <a:rPr lang="zh-TW" altLang="en-US" dirty="0"/>
              <a:t>化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915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開放</a:t>
            </a:r>
            <a:r>
              <a:rPr lang="zh-TW" altLang="en-US" dirty="0" smtClean="0"/>
              <a:t>資料的來</a:t>
            </a:r>
            <a:r>
              <a:rPr lang="zh-TW" altLang="en-US" dirty="0"/>
              <a:t>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科學界的開放資料</a:t>
            </a:r>
            <a:endParaRPr lang="en-US" altLang="zh-TW" dirty="0" smtClean="0"/>
          </a:p>
          <a:p>
            <a:r>
              <a:rPr lang="zh-TW" altLang="en-US" dirty="0" smtClean="0"/>
              <a:t>政府機關的開放資料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770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政府資料開放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政府基於為民眾服務和施政管理的需求，經由各種多元的管道，蒐集業務所需的資料</a:t>
            </a:r>
            <a:endParaRPr lang="en-US" altLang="zh-TW" dirty="0" smtClean="0"/>
          </a:p>
          <a:p>
            <a:r>
              <a:rPr lang="zh-TW" altLang="en-US" dirty="0" smtClean="0"/>
              <a:t>以</a:t>
            </a:r>
            <a:r>
              <a:rPr lang="zh-TW" altLang="en-US" dirty="0" smtClean="0">
                <a:solidFill>
                  <a:srgbClr val="FF0000"/>
                </a:solidFill>
              </a:rPr>
              <a:t>無償</a:t>
            </a:r>
            <a:r>
              <a:rPr lang="zh-TW" altLang="en-US" dirty="0">
                <a:solidFill>
                  <a:srgbClr val="FF0000"/>
                </a:solidFill>
              </a:rPr>
              <a:t>提供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授權民間自由加值應用</a:t>
            </a:r>
            <a:r>
              <a:rPr lang="zh-TW" altLang="en-US" dirty="0"/>
              <a:t>為原則，開放政府資料供其他機關與民間組織加值</a:t>
            </a:r>
            <a:r>
              <a:rPr lang="zh-TW" altLang="en-US" dirty="0" smtClean="0"/>
              <a:t>利用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1440371" y="5229200"/>
            <a:ext cx="10748454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政府資料開放應用之推動理念 </a:t>
            </a:r>
            <a:r>
              <a:rPr lang="en-US" altLang="zh-TW" sz="1800" dirty="0"/>
              <a:t>(http://www.opendata4tw.org.tw/article_detail.php?id=2&amp;aid=16</a:t>
            </a:r>
            <a:r>
              <a:rPr lang="en-US" altLang="zh-TW" sz="2399" dirty="0"/>
              <a:t>)</a:t>
            </a:r>
            <a:endParaRPr lang="zh-TW" altLang="en-US" sz="2399" dirty="0"/>
          </a:p>
        </p:txBody>
      </p:sp>
      <p:sp>
        <p:nvSpPr>
          <p:cNvPr id="5" name="文字方塊 4"/>
          <p:cNvSpPr txBox="1"/>
          <p:nvPr/>
        </p:nvSpPr>
        <p:spPr>
          <a:xfrm>
            <a:off x="2692992" y="6503031"/>
            <a:ext cx="75244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399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30195" y="5849034"/>
            <a:ext cx="10496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政府與產業攜手，共創施政透明與產業發展新紀元</a:t>
            </a:r>
            <a:r>
              <a:rPr lang="en-US" altLang="zh-TW" sz="1800" dirty="0"/>
              <a:t>(http://www.opendata4tw.org.tw/article_detail.php?id=1&amp;aid=2)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87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應用開放資料的例子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超市及便利商店利用天氣資料，決定進貨種類與數量</a:t>
            </a:r>
            <a:endParaRPr lang="en-US" altLang="zh-TW" dirty="0" smtClean="0"/>
          </a:p>
          <a:p>
            <a:r>
              <a:rPr lang="zh-TW" altLang="en-US" dirty="0" smtClean="0"/>
              <a:t>利用行道樹資料製作過敏地圖</a:t>
            </a:r>
            <a:endParaRPr lang="en-US" altLang="zh-TW" dirty="0" smtClean="0"/>
          </a:p>
          <a:p>
            <a:r>
              <a:rPr lang="zh-TW" altLang="en-US" dirty="0" smtClean="0"/>
              <a:t>結合飛航與</a:t>
            </a:r>
            <a:r>
              <a:rPr lang="zh-TW" altLang="en-US" dirty="0"/>
              <a:t>天氣</a:t>
            </a:r>
            <a:r>
              <a:rPr lang="zh-TW" altLang="en-US" dirty="0" smtClean="0"/>
              <a:t>資料，預測飛機誤點的情形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1221865" y="5306156"/>
            <a:ext cx="1022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/>
              <a:t>POS</a:t>
            </a:r>
            <a:r>
              <a:rPr lang="zh-TW" altLang="en-US" sz="1800" dirty="0"/>
              <a:t>＋氣象預測　顧客明日的商品需求，今天預先知 </a:t>
            </a:r>
            <a:r>
              <a:rPr lang="en-US" altLang="zh-TW" sz="1800" dirty="0"/>
              <a:t>(http://www.ithome.com.tw/node/34061)</a:t>
            </a:r>
            <a:endParaRPr lang="zh-TW" altLang="en-US" sz="1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21865" y="5675488"/>
            <a:ext cx="1048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政府的 </a:t>
            </a:r>
            <a:r>
              <a:rPr lang="en-US" altLang="zh-TW" sz="1800" dirty="0"/>
              <a:t>Big Data </a:t>
            </a:r>
            <a:r>
              <a:rPr lang="zh-TW" altLang="en-US" sz="1800" dirty="0"/>
              <a:t>時代之路怎麼走？</a:t>
            </a:r>
            <a:r>
              <a:rPr lang="en-US" altLang="zh-TW" sz="1800" dirty="0"/>
              <a:t>——《</a:t>
            </a:r>
            <a:r>
              <a:rPr lang="en-US" altLang="zh-TW" sz="1800" dirty="0" err="1"/>
              <a:t>PunProbe</a:t>
            </a:r>
            <a:r>
              <a:rPr lang="en-US" altLang="zh-TW" sz="1800" dirty="0"/>
              <a:t> </a:t>
            </a:r>
            <a:r>
              <a:rPr lang="zh-TW" altLang="en-US" sz="1800" dirty="0"/>
              <a:t>論壇紀實</a:t>
            </a:r>
            <a:r>
              <a:rPr lang="en-US" altLang="zh-TW" sz="1800" dirty="0"/>
              <a:t>》(http://punnode.com/archives/29156)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4743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台灣的政府資料開放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行政院科技會報</a:t>
            </a:r>
            <a:r>
              <a:rPr lang="zh-TW" altLang="en-US" dirty="0" smtClean="0"/>
              <a:t>於</a:t>
            </a:r>
            <a:r>
              <a:rPr lang="en-US" altLang="zh-TW" dirty="0" smtClean="0"/>
              <a:t>2012</a:t>
            </a:r>
            <a:r>
              <a:rPr lang="zh-TW" altLang="en-US" dirty="0" smtClean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18</a:t>
            </a:r>
            <a:r>
              <a:rPr lang="zh-TW" altLang="en-US" dirty="0"/>
              <a:t>日召開「公開資料加值推動策略會議」，希望釋出國土地理、交通、醫療、文化等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en-US" altLang="zh-TW" dirty="0" smtClean="0"/>
              <a:t>2013</a:t>
            </a:r>
            <a:r>
              <a:rPr lang="zh-TW" altLang="en-US" dirty="0"/>
              <a:t>年啟用「政府資料開放平台</a:t>
            </a:r>
            <a:r>
              <a:rPr lang="zh-TW" altLang="en-US" dirty="0" smtClean="0"/>
              <a:t>」</a:t>
            </a:r>
            <a:r>
              <a:rPr lang="en-US" altLang="zh-TW" dirty="0" smtClean="0"/>
              <a:t>http://data.gov.tw</a:t>
            </a:r>
          </a:p>
          <a:p>
            <a:r>
              <a:rPr lang="en-US" altLang="zh-TW" dirty="0" smtClean="0"/>
              <a:t>2018/10/14</a:t>
            </a:r>
            <a:r>
              <a:rPr lang="zh-TW" altLang="en-US" dirty="0" smtClean="0"/>
              <a:t>政府</a:t>
            </a:r>
            <a:r>
              <a:rPr lang="zh-TW" altLang="en-US" dirty="0"/>
              <a:t>資料開放</a:t>
            </a:r>
            <a:r>
              <a:rPr lang="zh-TW" altLang="en-US" dirty="0" smtClean="0"/>
              <a:t>平台</a:t>
            </a:r>
            <a:r>
              <a:rPr lang="zh-TW" altLang="en-US" dirty="0"/>
              <a:t>上</a:t>
            </a:r>
            <a:r>
              <a:rPr lang="zh-TW" altLang="en-US" dirty="0" smtClean="0"/>
              <a:t>共有</a:t>
            </a:r>
            <a:r>
              <a:rPr lang="en-US" altLang="zh-TW" dirty="0" smtClean="0"/>
              <a:t>37602</a:t>
            </a:r>
            <a:r>
              <a:rPr lang="zh-TW" altLang="en-US" dirty="0" smtClean="0"/>
              <a:t>個資料集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7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政府資料</a:t>
            </a:r>
            <a:r>
              <a:rPr lang="zh-TW" altLang="en-US" dirty="0" smtClean="0"/>
              <a:t>開放平台</a:t>
            </a:r>
            <a:r>
              <a:rPr lang="en-US" altLang="zh-TW" dirty="0" smtClean="0"/>
              <a:t>(data.gov.tw)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12188825" cy="469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應用：誰</a:t>
            </a:r>
            <a:r>
              <a:rPr lang="zh-TW" altLang="en-US" dirty="0"/>
              <a:t>是用電大戶？ 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17" y="1550245"/>
            <a:ext cx="5676935" cy="48305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24899" y="6457305"/>
            <a:ext cx="7558114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399" dirty="0"/>
              <a:t>來源：風傳媒</a:t>
            </a:r>
            <a:r>
              <a:rPr lang="en-US" altLang="zh-TW" sz="2399" dirty="0"/>
              <a:t>&amp;DSP</a:t>
            </a:r>
            <a:r>
              <a:rPr lang="zh-TW" altLang="en-US" sz="2399" dirty="0"/>
              <a:t> </a:t>
            </a:r>
            <a:r>
              <a:rPr lang="en-US" altLang="zh-TW" sz="2399" dirty="0"/>
              <a:t>http://events.storm.mg/power/</a:t>
            </a:r>
            <a:endParaRPr lang="zh-TW" altLang="en-US" sz="2399" dirty="0"/>
          </a:p>
        </p:txBody>
      </p:sp>
    </p:spTree>
    <p:extLst>
      <p:ext uri="{BB962C8B-B14F-4D97-AF65-F5344CB8AC3E}">
        <p14:creationId xmlns:p14="http://schemas.microsoft.com/office/powerpoint/2010/main" val="17388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應用：台北</a:t>
            </a:r>
            <a:r>
              <a:rPr lang="zh-TW" altLang="en-US" dirty="0" smtClean="0"/>
              <a:t>空屋地圖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75" y="1700580"/>
            <a:ext cx="9665222" cy="43647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72913" y="6180328"/>
            <a:ext cx="13024532" cy="83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399" dirty="0"/>
              <a:t>來源：經濟部資訊中心</a:t>
            </a:r>
            <a:r>
              <a:rPr lang="en-US" altLang="zh-TW" sz="2399" dirty="0"/>
              <a:t/>
            </a:r>
            <a:br>
              <a:rPr lang="en-US" altLang="zh-TW" sz="2399" dirty="0"/>
            </a:br>
            <a:r>
              <a:rPr lang="en-US" altLang="zh-TW" sz="2399" dirty="0"/>
              <a:t>https://moeagis.carto.com/viz/79274676-7883-11e6-837d-0e3a376473ab/embed_map</a:t>
            </a:r>
            <a:endParaRPr lang="zh-TW" altLang="en-US" sz="2399" dirty="0"/>
          </a:p>
        </p:txBody>
      </p:sp>
    </p:spTree>
    <p:extLst>
      <p:ext uri="{BB962C8B-B14F-4D97-AF65-F5344CB8AC3E}">
        <p14:creationId xmlns:p14="http://schemas.microsoft.com/office/powerpoint/2010/main" val="40791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應用：雙北所得地圖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91" y="1473710"/>
            <a:ext cx="7542989" cy="48490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19810" y="6487872"/>
            <a:ext cx="10535718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399" dirty="0"/>
              <a:t>來源：知了新聞</a:t>
            </a:r>
            <a:r>
              <a:rPr lang="en-US" altLang="zh-TW" sz="2399" dirty="0"/>
              <a:t>&amp;</a:t>
            </a:r>
            <a:r>
              <a:rPr lang="zh-TW" altLang="en-US" sz="2399" dirty="0"/>
              <a:t>白經濟 </a:t>
            </a:r>
            <a:r>
              <a:rPr lang="en-US" altLang="zh-TW" sz="2399" dirty="0"/>
              <a:t>https://missmoss.github.io/taipei-income-map/</a:t>
            </a:r>
            <a:endParaRPr lang="zh-TW" altLang="en-US" sz="2399" dirty="0"/>
          </a:p>
        </p:txBody>
      </p:sp>
    </p:spTree>
    <p:extLst>
      <p:ext uri="{BB962C8B-B14F-4D97-AF65-F5344CB8AC3E}">
        <p14:creationId xmlns:p14="http://schemas.microsoft.com/office/powerpoint/2010/main" val="268422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資料集的檔案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1556792"/>
            <a:ext cx="2819794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五</a:t>
            </a:r>
            <a:r>
              <a:rPr lang="zh-TW" altLang="en-US" dirty="0"/>
              <a:t>顆星開放資料計畫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12" y="1745661"/>
            <a:ext cx="7768438" cy="44097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46776" y="6242725"/>
            <a:ext cx="6979901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399" dirty="0">
                <a:latin typeface="+mj-ea"/>
                <a:ea typeface="+mj-ea"/>
              </a:rPr>
              <a:t>開放資料的五顆星</a:t>
            </a:r>
            <a:r>
              <a:rPr lang="en-US" altLang="zh-TW" sz="2399" dirty="0">
                <a:latin typeface="+mj-ea"/>
                <a:ea typeface="+mj-ea"/>
              </a:rPr>
              <a:t>(http://5stardata.info/zh-TW/)</a:t>
            </a:r>
            <a:endParaRPr lang="zh-TW" altLang="en-US" sz="2399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729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 smtClean="0"/>
              <a:t>語言</a:t>
            </a:r>
            <a:r>
              <a:rPr lang="zh-TW" altLang="en-US" dirty="0"/>
              <a:t>基礎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8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五顆星開放資料計畫</a:t>
            </a:r>
          </a:p>
        </p:txBody>
      </p:sp>
      <p:sp>
        <p:nvSpPr>
          <p:cNvPr id="3" name="矩形 2"/>
          <p:cNvSpPr/>
          <p:nvPr/>
        </p:nvSpPr>
        <p:spPr>
          <a:xfrm>
            <a:off x="3746776" y="6242725"/>
            <a:ext cx="6979901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399" dirty="0">
                <a:latin typeface="+mj-ea"/>
                <a:ea typeface="+mj-ea"/>
              </a:rPr>
              <a:t>開放資料的五顆星</a:t>
            </a:r>
            <a:r>
              <a:rPr lang="en-US" altLang="zh-TW" sz="2399" dirty="0">
                <a:latin typeface="+mj-ea"/>
                <a:ea typeface="+mj-ea"/>
              </a:rPr>
              <a:t>(http://5stardata.info/zh-TW/)</a:t>
            </a:r>
            <a:endParaRPr lang="zh-TW" altLang="en-US" sz="2399" dirty="0">
              <a:latin typeface="+mj-ea"/>
              <a:ea typeface="+mj-ea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628800"/>
            <a:ext cx="821169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常見的檔案格式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CSV</a:t>
            </a:r>
          </a:p>
          <a:p>
            <a:r>
              <a:rPr lang="en-US" altLang="zh-TW" dirty="0" smtClean="0"/>
              <a:t>XML</a:t>
            </a:r>
          </a:p>
          <a:p>
            <a:r>
              <a:rPr lang="en-US" altLang="zh-TW" dirty="0" smtClean="0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48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環境資源資料開放平臺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" y="1473200"/>
            <a:ext cx="12188825" cy="51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日空氣品質指標</a:t>
            </a:r>
            <a:r>
              <a:rPr lang="en-US" altLang="zh-TW" dirty="0"/>
              <a:t>(AQI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5" y="1473200"/>
            <a:ext cx="1030748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CSV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473200"/>
            <a:ext cx="1154015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XML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1473200"/>
            <a:ext cx="619211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7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JSON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" y="1473200"/>
            <a:ext cx="12184175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CSV</a:t>
            </a:r>
            <a:r>
              <a:rPr lang="zh-TW" altLang="en-US" dirty="0" smtClean="0"/>
              <a:t>，</a:t>
            </a:r>
            <a:r>
              <a:rPr lang="en-US" altLang="zh-TW" dirty="0" smtClean="0"/>
              <a:t>XML</a:t>
            </a:r>
            <a:r>
              <a:rPr lang="zh-TW" altLang="en-US" dirty="0" smtClean="0"/>
              <a:t>和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的資料格式，各有什麼特徵？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38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資料輸入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讀入</a:t>
            </a:r>
            <a:r>
              <a:rPr lang="en-US" altLang="zh-TW" dirty="0"/>
              <a:t>CSV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1" y="1473200"/>
            <a:ext cx="9838829" cy="52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資料輸入</a:t>
            </a:r>
            <a:r>
              <a:rPr lang="en-US" altLang="zh-TW" dirty="0"/>
              <a:t>(</a:t>
            </a:r>
            <a:r>
              <a:rPr lang="zh-TW" altLang="en-US" dirty="0" smtClean="0"/>
              <a:t>讀入</a:t>
            </a:r>
            <a:r>
              <a:rPr lang="en-US" altLang="zh-TW" dirty="0"/>
              <a:t>CSV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2852936"/>
            <a:ext cx="930702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語言簡介</a:t>
            </a:r>
            <a:endParaRPr lang="en-US" altLang="zh-TW" dirty="0" smtClean="0"/>
          </a:p>
          <a:p>
            <a:r>
              <a:rPr lang="en-US" altLang="zh-TW" dirty="0"/>
              <a:t>R</a:t>
            </a:r>
            <a:r>
              <a:rPr lang="zh-TW" altLang="en-US" dirty="0"/>
              <a:t>語言</a:t>
            </a:r>
            <a:r>
              <a:rPr lang="zh-TW" altLang="en-US" dirty="0" smtClean="0"/>
              <a:t>的整合開發環境</a:t>
            </a:r>
            <a:r>
              <a:rPr lang="en-US" altLang="zh-TW" dirty="0" smtClean="0"/>
              <a:t>-- </a:t>
            </a:r>
            <a:r>
              <a:rPr lang="en-US" altLang="zh-TW" dirty="0" err="1" smtClean="0"/>
              <a:t>RStudio</a:t>
            </a:r>
            <a:endParaRPr lang="en-US" altLang="zh-TW" dirty="0" smtClean="0"/>
          </a:p>
          <a:p>
            <a:r>
              <a:rPr lang="en-US" altLang="zh-TW" dirty="0" smtClean="0"/>
              <a:t>R</a:t>
            </a:r>
            <a:r>
              <a:rPr lang="zh-TW" altLang="en-US" dirty="0" smtClean="0"/>
              <a:t>語言的基本資料型態</a:t>
            </a:r>
            <a:endParaRPr lang="en-US" altLang="zh-TW" dirty="0" smtClean="0"/>
          </a:p>
          <a:p>
            <a:r>
              <a:rPr lang="en-US" altLang="zh-TW" dirty="0"/>
              <a:t>d</a:t>
            </a:r>
            <a:r>
              <a:rPr lang="en-US" altLang="zh-TW" dirty="0" smtClean="0"/>
              <a:t>ata frame</a:t>
            </a:r>
            <a:endParaRPr lang="en-US" altLang="zh-TW" dirty="0"/>
          </a:p>
          <a:p>
            <a:r>
              <a:rPr lang="zh-TW" altLang="en-US" dirty="0" smtClean="0"/>
              <a:t>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014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資料輸入</a:t>
            </a:r>
            <a:r>
              <a:rPr lang="en-US" altLang="zh-TW" dirty="0"/>
              <a:t>(</a:t>
            </a:r>
            <a:r>
              <a:rPr lang="zh-TW" altLang="en-US" dirty="0" smtClean="0"/>
              <a:t>讀入</a:t>
            </a:r>
            <a:r>
              <a:rPr lang="en-US" altLang="zh-TW" dirty="0" smtClean="0"/>
              <a:t>CSV)</a:t>
            </a:r>
            <a:endParaRPr lang="zh-TW" altLang="en-US" dirty="0"/>
          </a:p>
        </p:txBody>
      </p:sp>
      <p:pic>
        <p:nvPicPr>
          <p:cNvPr id="3" name="圖片 2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1" y="1498049"/>
            <a:ext cx="9838829" cy="52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載</a:t>
            </a:r>
            <a:r>
              <a:rPr lang="zh-TW" altLang="en-US" dirty="0" smtClean="0"/>
              <a:t>入套</a:t>
            </a:r>
            <a:r>
              <a:rPr lang="zh-TW" altLang="en-US" dirty="0"/>
              <a:t>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每次使用</a:t>
            </a:r>
            <a:r>
              <a:rPr lang="en-US" altLang="zh-TW" dirty="0" err="1" smtClean="0"/>
              <a:t>Rstudio</a:t>
            </a:r>
            <a:r>
              <a:rPr lang="zh-TW" altLang="en-US" dirty="0" smtClean="0"/>
              <a:t>，必須載入這次程式使用的有關套件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492896"/>
            <a:ext cx="6406527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資料輸入</a:t>
            </a:r>
            <a:r>
              <a:rPr lang="en-US" altLang="zh-TW" dirty="0"/>
              <a:t>(</a:t>
            </a:r>
            <a:r>
              <a:rPr lang="zh-TW" altLang="en-US" dirty="0" smtClean="0"/>
              <a:t>讀入</a:t>
            </a:r>
            <a:r>
              <a:rPr lang="en-US" altLang="zh-TW" dirty="0" smtClean="0"/>
              <a:t>JSON)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1203974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資料輸入</a:t>
            </a:r>
            <a:r>
              <a:rPr lang="en-US" altLang="zh-TW" dirty="0"/>
              <a:t>(</a:t>
            </a:r>
            <a:r>
              <a:rPr lang="zh-TW" altLang="en-US" dirty="0"/>
              <a:t>讀入</a:t>
            </a:r>
            <a:r>
              <a:rPr lang="en-US" altLang="zh-TW" dirty="0"/>
              <a:t>JSON)</a:t>
            </a:r>
            <a:endParaRPr lang="zh-TW" altLang="en-US" dirty="0"/>
          </a:p>
        </p:txBody>
      </p:sp>
      <p:pic>
        <p:nvPicPr>
          <p:cNvPr id="4" name="圖片 3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1" y="1473200"/>
            <a:ext cx="9838829" cy="52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資料輸入</a:t>
            </a:r>
            <a:r>
              <a:rPr lang="en-US" altLang="zh-TW" dirty="0"/>
              <a:t>(</a:t>
            </a:r>
            <a:r>
              <a:rPr lang="zh-TW" altLang="en-US" dirty="0" smtClean="0"/>
              <a:t>讀入所有監測資料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4" y="1498618"/>
            <a:ext cx="9758270" cy="52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資料輸入</a:t>
            </a:r>
            <a:r>
              <a:rPr lang="en-US" altLang="zh-TW" dirty="0"/>
              <a:t>(</a:t>
            </a:r>
            <a:r>
              <a:rPr lang="zh-TW" altLang="en-US" dirty="0"/>
              <a:t>讀入所有監測資料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916832"/>
            <a:ext cx="10237141" cy="1656184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3789040"/>
            <a:ext cx="1105761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資料清理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9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將不適合處理的資料類型轉換成可處理的類型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例如：將字串資料轉換成數值資料，進行比較或統計分析</a:t>
            </a:r>
            <a:endParaRPr lang="en-US" altLang="zh-TW" dirty="0" smtClean="0"/>
          </a:p>
          <a:p>
            <a:pPr lvl="1"/>
            <a:r>
              <a:rPr lang="zh-TW" altLang="en-US" dirty="0"/>
              <a:t>例如：</a:t>
            </a:r>
            <a:r>
              <a:rPr lang="zh-TW" altLang="en-US" dirty="0" smtClean="0"/>
              <a:t>將</a:t>
            </a:r>
            <a:r>
              <a:rPr lang="zh-TW" altLang="en-US" dirty="0"/>
              <a:t>數值</a:t>
            </a:r>
            <a:r>
              <a:rPr lang="zh-TW" altLang="en-US" dirty="0" smtClean="0"/>
              <a:t>資料切分成若干區間，統計區間內資料個數</a:t>
            </a:r>
            <a:endParaRPr lang="en-US" altLang="zh-TW" dirty="0" smtClean="0"/>
          </a:p>
          <a:p>
            <a:r>
              <a:rPr lang="zh-TW" altLang="en-US" dirty="0" smtClean="0"/>
              <a:t>排除或修正重複與錯誤的資料</a:t>
            </a:r>
            <a:endParaRPr lang="en-US" altLang="zh-TW" dirty="0" smtClean="0"/>
          </a:p>
          <a:p>
            <a:r>
              <a:rPr lang="zh-TW" altLang="en-US" dirty="0" smtClean="0"/>
              <a:t>發現遺漏</a:t>
            </a:r>
            <a:r>
              <a:rPr lang="zh-TW" altLang="en-US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676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資料清理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err="1" smtClean="0"/>
              <a:t>tidyverse</a:t>
            </a:r>
            <a:r>
              <a:rPr lang="zh-TW" altLang="en-US" dirty="0" smtClean="0"/>
              <a:t>套件進行資料清理</a:t>
            </a:r>
            <a:endParaRPr lang="en-US" altLang="zh-TW" dirty="0" smtClean="0"/>
          </a:p>
          <a:p>
            <a:r>
              <a:rPr lang="zh-TW" altLang="en-US" dirty="0" smtClean="0"/>
              <a:t>檢視資料型態</a:t>
            </a:r>
            <a:endParaRPr lang="en-US" altLang="zh-TW" dirty="0" smtClean="0"/>
          </a:p>
          <a:p>
            <a:r>
              <a:rPr lang="zh-TW" altLang="en-US" dirty="0"/>
              <a:t>變更資料</a:t>
            </a:r>
            <a:r>
              <a:rPr lang="zh-TW" altLang="en-US" dirty="0" smtClean="0"/>
              <a:t>型態</a:t>
            </a:r>
            <a:endParaRPr lang="en-US" altLang="zh-TW" dirty="0" smtClean="0"/>
          </a:p>
          <a:p>
            <a:r>
              <a:rPr lang="zh-TW" altLang="en-US" dirty="0" smtClean="0"/>
              <a:t>取出分析所需的資料</a:t>
            </a:r>
            <a:endParaRPr lang="en-US" altLang="zh-TW" dirty="0" smtClean="0"/>
          </a:p>
          <a:p>
            <a:r>
              <a:rPr lang="zh-TW" altLang="en-US" dirty="0" smtClean="0"/>
              <a:t>檢查資</a:t>
            </a:r>
            <a:r>
              <a:rPr lang="zh-TW" altLang="en-US" dirty="0"/>
              <a:t>料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645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tidyverse</a:t>
            </a:r>
            <a:r>
              <a:rPr lang="zh-TW" altLang="en-US" dirty="0" smtClean="0"/>
              <a:t>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/>
              <a:t>tidy data format (</a:t>
            </a:r>
            <a:r>
              <a:rPr lang="en-US" altLang="zh-TW" dirty="0" err="1"/>
              <a:t>tibble</a:t>
            </a:r>
            <a:r>
              <a:rPr lang="en-US" altLang="zh-TW" dirty="0"/>
              <a:t>)</a:t>
            </a:r>
            <a:r>
              <a:rPr lang="zh-TW" altLang="en-US" dirty="0"/>
              <a:t>的方式處理</a:t>
            </a:r>
            <a:r>
              <a:rPr lang="en-US" altLang="zh-TW" dirty="0"/>
              <a:t>data frame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每一列</a:t>
            </a:r>
            <a:r>
              <a:rPr lang="en-US" altLang="zh-TW" dirty="0" smtClean="0"/>
              <a:t>(Row)</a:t>
            </a:r>
            <a:r>
              <a:rPr lang="zh-TW" altLang="en-US" dirty="0" smtClean="0"/>
              <a:t>表示一個特定觀測</a:t>
            </a:r>
            <a:r>
              <a:rPr lang="zh-TW" altLang="en-US" dirty="0"/>
              <a:t>結果</a:t>
            </a:r>
            <a:endParaRPr lang="en-US" altLang="zh-TW" dirty="0"/>
          </a:p>
          <a:p>
            <a:r>
              <a:rPr lang="zh-TW" altLang="en-US" dirty="0" smtClean="0"/>
              <a:t>優點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較</a:t>
            </a:r>
            <a:r>
              <a:rPr lang="zh-TW" altLang="en-US" dirty="0"/>
              <a:t>容易進行</a:t>
            </a:r>
            <a:r>
              <a:rPr lang="zh-TW" altLang="en-US" dirty="0" smtClean="0"/>
              <a:t>處理</a:t>
            </a:r>
            <a:r>
              <a:rPr lang="en-US" altLang="zh-TW" dirty="0" smtClean="0"/>
              <a:t>(</a:t>
            </a:r>
            <a:r>
              <a:rPr lang="zh-TW" altLang="en-US" dirty="0" smtClean="0"/>
              <a:t>清理與探索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r>
              <a:rPr lang="zh-TW" altLang="en-US" dirty="0" smtClean="0"/>
              <a:t>較</a:t>
            </a:r>
            <a:r>
              <a:rPr lang="zh-TW" altLang="en-US" dirty="0"/>
              <a:t>容易進行視覺化</a:t>
            </a:r>
          </a:p>
          <a:p>
            <a:pPr lvl="1"/>
            <a:r>
              <a:rPr lang="zh-TW" altLang="en-US" dirty="0" smtClean="0"/>
              <a:t>較</a:t>
            </a:r>
            <a:r>
              <a:rPr lang="zh-TW" altLang="en-US" dirty="0"/>
              <a:t>容易應用資料模型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3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 err="1"/>
              <a:t>自由的軟體程式語言</a:t>
            </a:r>
            <a:endParaRPr lang="zh-TW" altLang="zh-TW" dirty="0"/>
          </a:p>
          <a:p>
            <a:pPr lvl="0"/>
            <a:r>
              <a:rPr lang="zh-TW" altLang="zh-TW" dirty="0"/>
              <a:t>用於統計分析、資料探勘、資料視覺化</a:t>
            </a:r>
          </a:p>
          <a:p>
            <a:pPr lvl="1"/>
            <a:r>
              <a:rPr lang="zh-TW" altLang="zh-TW" dirty="0"/>
              <a:t>內建多種統計及資料分析功能</a:t>
            </a:r>
          </a:p>
          <a:p>
            <a:r>
              <a:rPr lang="en-US" altLang="zh-TW" dirty="0" err="1"/>
              <a:t>可透過套件增強功能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45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</a:t>
            </a:r>
            <a:r>
              <a:rPr lang="en-US" altLang="zh-TW" dirty="0" err="1" smtClean="0"/>
              <a:t>tidyverse</a:t>
            </a:r>
            <a:r>
              <a:rPr lang="zh-TW" altLang="en-US" dirty="0" smtClean="0"/>
              <a:t>套件函數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select(): </a:t>
            </a:r>
            <a:r>
              <a:rPr lang="zh-TW" altLang="en-US" dirty="0" smtClean="0"/>
              <a:t>從資料集中，取出其中若干變數</a:t>
            </a:r>
            <a:endParaRPr lang="en-US" altLang="zh-TW" dirty="0" smtClean="0"/>
          </a:p>
          <a:p>
            <a:r>
              <a:rPr lang="en-US" altLang="zh-TW" dirty="0"/>
              <a:t>slice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從資料集中，依據位置，取出</a:t>
            </a:r>
            <a:r>
              <a:rPr lang="zh-TW" altLang="en-US" dirty="0"/>
              <a:t>其中</a:t>
            </a:r>
            <a:r>
              <a:rPr lang="zh-TW" altLang="en-US" dirty="0" smtClean="0"/>
              <a:t>若干觀測紀錄</a:t>
            </a:r>
            <a:endParaRPr lang="en-US" altLang="zh-TW" dirty="0"/>
          </a:p>
          <a:p>
            <a:r>
              <a:rPr lang="en-US" altLang="zh-TW" dirty="0" err="1"/>
              <a:t>top_n</a:t>
            </a:r>
            <a:r>
              <a:rPr lang="en-US" altLang="zh-TW" dirty="0" smtClean="0"/>
              <a:t>():</a:t>
            </a:r>
            <a:r>
              <a:rPr lang="zh-TW" altLang="en-US" dirty="0" smtClean="0"/>
              <a:t> 從資料集中，</a:t>
            </a:r>
            <a:r>
              <a:rPr lang="zh-TW" altLang="en-US" dirty="0"/>
              <a:t>取出</a:t>
            </a:r>
            <a:r>
              <a:rPr lang="zh-TW" altLang="en-US" dirty="0" smtClean="0"/>
              <a:t>其中某一變數值較大的觀測</a:t>
            </a:r>
            <a:r>
              <a:rPr lang="zh-TW" altLang="en-US" dirty="0"/>
              <a:t>紀錄</a:t>
            </a:r>
            <a:endParaRPr lang="en-US" altLang="zh-TW" dirty="0"/>
          </a:p>
          <a:p>
            <a:r>
              <a:rPr lang="en-US" altLang="zh-TW" dirty="0" smtClean="0"/>
              <a:t>filter():</a:t>
            </a:r>
            <a:r>
              <a:rPr lang="zh-TW" altLang="en-US" dirty="0" smtClean="0"/>
              <a:t> 從資料</a:t>
            </a:r>
            <a:r>
              <a:rPr lang="zh-TW" altLang="en-US" dirty="0"/>
              <a:t>集中，</a:t>
            </a:r>
            <a:r>
              <a:rPr lang="zh-TW" altLang="en-US" dirty="0" smtClean="0"/>
              <a:t>依據某一條件，</a:t>
            </a:r>
            <a:r>
              <a:rPr lang="zh-TW" altLang="en-US" dirty="0"/>
              <a:t>取出其中若干觀測紀錄</a:t>
            </a:r>
            <a:endParaRPr lang="en-US" altLang="zh-TW" dirty="0" smtClean="0"/>
          </a:p>
          <a:p>
            <a:r>
              <a:rPr lang="en-US" altLang="zh-TW" dirty="0" smtClean="0"/>
              <a:t>arrange():</a:t>
            </a:r>
            <a:r>
              <a:rPr lang="zh-TW" altLang="en-US" dirty="0" smtClean="0"/>
              <a:t> 將</a:t>
            </a:r>
            <a:r>
              <a:rPr lang="zh-TW" altLang="en-US" dirty="0"/>
              <a:t>資料</a:t>
            </a:r>
            <a:r>
              <a:rPr lang="zh-TW" altLang="en-US" dirty="0" smtClean="0"/>
              <a:t>集中的觀測紀錄，依據某一變數，由小到大排序</a:t>
            </a:r>
            <a:endParaRPr lang="en-US" altLang="zh-TW" dirty="0" smtClean="0"/>
          </a:p>
          <a:p>
            <a:r>
              <a:rPr lang="en-US" altLang="zh-TW" dirty="0" smtClean="0"/>
              <a:t>mutate():</a:t>
            </a:r>
            <a:r>
              <a:rPr lang="zh-TW" altLang="en-US" dirty="0" smtClean="0"/>
              <a:t> 修改或產生某一變數</a:t>
            </a:r>
            <a:endParaRPr lang="en-US" altLang="zh-TW" dirty="0" smtClean="0"/>
          </a:p>
          <a:p>
            <a:r>
              <a:rPr lang="en-US" altLang="zh-TW" dirty="0" err="1" smtClean="0"/>
              <a:t>group_by</a:t>
            </a:r>
            <a:r>
              <a:rPr lang="en-US" altLang="zh-TW" dirty="0" smtClean="0"/>
              <a:t>():</a:t>
            </a:r>
            <a:r>
              <a:rPr lang="zh-TW" altLang="en-US" dirty="0"/>
              <a:t>將資料集中的觀測紀錄，</a:t>
            </a:r>
            <a:r>
              <a:rPr lang="zh-TW" altLang="en-US" dirty="0" smtClean="0"/>
              <a:t>依據</a:t>
            </a:r>
            <a:r>
              <a:rPr lang="zh-TW" altLang="en-US" dirty="0"/>
              <a:t>某一</a:t>
            </a:r>
            <a:r>
              <a:rPr lang="zh-TW" altLang="en-US" dirty="0" smtClean="0"/>
              <a:t>變數分組</a:t>
            </a:r>
            <a:endParaRPr lang="en-US" altLang="zh-TW" dirty="0" smtClean="0"/>
          </a:p>
          <a:p>
            <a:r>
              <a:rPr lang="en-US" altLang="zh-TW" dirty="0" err="1" smtClean="0"/>
              <a:t>summarise</a:t>
            </a:r>
            <a:r>
              <a:rPr lang="en-US" altLang="zh-TW" dirty="0" smtClean="0"/>
              <a:t>():</a:t>
            </a:r>
            <a:r>
              <a:rPr lang="zh-TW" altLang="en-US" dirty="0"/>
              <a:t>將資料集中的觀測</a:t>
            </a:r>
            <a:r>
              <a:rPr lang="zh-TW" altLang="en-US" dirty="0" smtClean="0"/>
              <a:t>紀錄彙整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0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檢視資料</a:t>
            </a:r>
            <a:r>
              <a:rPr lang="zh-TW" altLang="en-US" dirty="0" smtClean="0"/>
              <a:t>型態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060848"/>
            <a:ext cx="1015654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變更資料型態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err="1" smtClean="0"/>
              <a:t>jsonlite</a:t>
            </a:r>
            <a:r>
              <a:rPr lang="zh-TW" altLang="en-US" dirty="0" smtClean="0"/>
              <a:t>讀入的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資料，其資料型態都為文字</a:t>
            </a:r>
            <a:r>
              <a:rPr lang="en-US" altLang="zh-TW" dirty="0" smtClean="0"/>
              <a:t>(character)</a:t>
            </a:r>
          </a:p>
          <a:p>
            <a:r>
              <a:rPr lang="zh-TW" altLang="en-US" dirty="0" smtClean="0"/>
              <a:t>此次工作坊將使</a:t>
            </a:r>
            <a:r>
              <a:rPr lang="zh-TW" altLang="en-US" dirty="0"/>
              <a:t>用</a:t>
            </a:r>
            <a:r>
              <a:rPr lang="zh-TW" altLang="en-US" dirty="0" smtClean="0"/>
              <a:t>的資料欄</a:t>
            </a:r>
            <a:r>
              <a:rPr lang="zh-TW" altLang="en-US" dirty="0"/>
              <a:t>位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SiteName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MonitorDate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AQI</a:t>
            </a:r>
          </a:p>
          <a:p>
            <a:r>
              <a:rPr lang="en-US" altLang="zh-TW" dirty="0" err="1" smtClean="0"/>
              <a:t>SiteName</a:t>
            </a:r>
            <a:r>
              <a:rPr lang="en-US" altLang="zh-TW" dirty="0" smtClean="0"/>
              <a:t>(</a:t>
            </a:r>
            <a:r>
              <a:rPr lang="zh-TW" altLang="en-US" dirty="0"/>
              <a:t>監測</a:t>
            </a:r>
            <a:r>
              <a:rPr lang="zh-TW" altLang="en-US" dirty="0" smtClean="0"/>
              <a:t>站名</a:t>
            </a:r>
            <a:r>
              <a:rPr lang="en-US" altLang="zh-TW" dirty="0" smtClean="0"/>
              <a:t>)</a:t>
            </a:r>
            <a:r>
              <a:rPr lang="zh-TW" altLang="en-US" dirty="0" smtClean="0"/>
              <a:t>最佳資料型態為</a:t>
            </a:r>
            <a:r>
              <a:rPr lang="en-US" altLang="zh-TW" dirty="0" smtClean="0"/>
              <a:t>factor</a:t>
            </a:r>
          </a:p>
          <a:p>
            <a:r>
              <a:rPr lang="en-US" altLang="zh-TW" dirty="0" err="1" smtClean="0"/>
              <a:t>MonitorDate</a:t>
            </a:r>
            <a:r>
              <a:rPr lang="en-US" altLang="zh-TW" dirty="0" smtClean="0"/>
              <a:t>(</a:t>
            </a:r>
            <a:r>
              <a:rPr lang="zh-TW" altLang="en-US" dirty="0"/>
              <a:t>監測</a:t>
            </a:r>
            <a:r>
              <a:rPr lang="zh-TW" altLang="en-US" dirty="0" smtClean="0"/>
              <a:t>日期</a:t>
            </a:r>
            <a:r>
              <a:rPr lang="en-US" altLang="zh-TW" dirty="0" smtClean="0"/>
              <a:t>)</a:t>
            </a:r>
            <a:r>
              <a:rPr lang="zh-TW" altLang="en-US" dirty="0" smtClean="0"/>
              <a:t>最佳資料</a:t>
            </a:r>
            <a:r>
              <a:rPr lang="zh-TW" altLang="en-US" dirty="0"/>
              <a:t>型態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Date</a:t>
            </a:r>
          </a:p>
          <a:p>
            <a:r>
              <a:rPr lang="en-US" altLang="zh-TW" dirty="0" smtClean="0"/>
              <a:t>AQI(</a:t>
            </a:r>
            <a:r>
              <a:rPr lang="zh-TW" altLang="en-US" dirty="0" smtClean="0"/>
              <a:t>空氣品質指標</a:t>
            </a:r>
            <a:r>
              <a:rPr lang="en-US" altLang="zh-TW" dirty="0" smtClean="0"/>
              <a:t>)</a:t>
            </a:r>
            <a:r>
              <a:rPr lang="zh-TW" altLang="en-US" dirty="0"/>
              <a:t>最佳資料型態</a:t>
            </a:r>
            <a:r>
              <a:rPr lang="zh-TW" altLang="en-US" dirty="0" smtClean="0"/>
              <a:t>為</a:t>
            </a:r>
            <a:r>
              <a:rPr lang="en-US" altLang="zh-TW" dirty="0" smtClean="0"/>
              <a:t>numeric</a:t>
            </a:r>
          </a:p>
          <a:p>
            <a:pPr lvl="1"/>
            <a:r>
              <a:rPr lang="zh-TW" altLang="en-US" dirty="0" smtClean="0"/>
              <a:t>並且特別注意</a:t>
            </a:r>
            <a:r>
              <a:rPr lang="en-US" altLang="zh-TW" dirty="0" smtClean="0"/>
              <a:t>AQI</a:t>
            </a:r>
            <a:r>
              <a:rPr lang="zh-TW" altLang="en-US" dirty="0" smtClean="0"/>
              <a:t>值是否有</a:t>
            </a:r>
            <a:r>
              <a:rPr lang="en-US" altLang="zh-TW" dirty="0" smtClean="0"/>
              <a:t>NA (not available)</a:t>
            </a:r>
            <a:r>
              <a:rPr lang="zh-TW" altLang="en-US" dirty="0" smtClean="0"/>
              <a:t>的情形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967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變更資料型態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先修改</a:t>
            </a:r>
            <a:r>
              <a:rPr lang="en-US" altLang="zh-TW" dirty="0" err="1" smtClean="0"/>
              <a:t>SiteName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AQI</a:t>
            </a:r>
            <a:r>
              <a:rPr lang="zh-TW" altLang="en-US" dirty="0" smtClean="0"/>
              <a:t>的資料型態</a:t>
            </a:r>
            <a:endParaRPr lang="en-US" altLang="zh-TW" dirty="0" smtClean="0"/>
          </a:p>
          <a:p>
            <a:r>
              <a:rPr lang="en-US" altLang="zh-TW" dirty="0" smtClean="0"/>
              <a:t>mutate()</a:t>
            </a:r>
          </a:p>
          <a:p>
            <a:r>
              <a:rPr lang="en-US" altLang="zh-TW" dirty="0" err="1" smtClean="0"/>
              <a:t>as.factor</a:t>
            </a:r>
            <a:r>
              <a:rPr lang="en-US" altLang="zh-TW" dirty="0"/>
              <a:t>(), </a:t>
            </a:r>
            <a:r>
              <a:rPr lang="en-US" altLang="zh-TW" dirty="0" err="1" smtClean="0"/>
              <a:t>as.numeric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3789040"/>
            <a:ext cx="8273296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變更資料型態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變更資料</a:t>
            </a:r>
            <a:r>
              <a:rPr lang="zh-TW" altLang="en-US" dirty="0" smtClean="0"/>
              <a:t>型態後，注意與先前的</a:t>
            </a:r>
            <a:r>
              <a:rPr lang="en-US" altLang="zh-TW" dirty="0" err="1" smtClean="0"/>
              <a:t>str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df</a:t>
            </a:r>
            <a:r>
              <a:rPr lang="en-US" altLang="zh-TW" dirty="0" smtClean="0"/>
              <a:t>)</a:t>
            </a:r>
            <a:r>
              <a:rPr lang="zh-TW" altLang="en-US" dirty="0" smtClean="0"/>
              <a:t>結果有何不同？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68" y="2492896"/>
            <a:ext cx="971126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變更資料型態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err="1" smtClean="0"/>
              <a:t>MonitorDate</a:t>
            </a:r>
            <a:r>
              <a:rPr lang="en-US" altLang="zh-TW" dirty="0" smtClean="0"/>
              <a:t>(</a:t>
            </a:r>
            <a:r>
              <a:rPr lang="zh-TW" altLang="en-US" dirty="0" smtClean="0"/>
              <a:t>監測日期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的資料型態從</a:t>
            </a:r>
            <a:r>
              <a:rPr lang="en-US" altLang="zh-TW" dirty="0" smtClean="0"/>
              <a:t>character</a:t>
            </a:r>
            <a:r>
              <a:rPr lang="zh-TW" altLang="en-US" dirty="0" smtClean="0"/>
              <a:t>改為</a:t>
            </a:r>
            <a:r>
              <a:rPr lang="en-US" altLang="zh-TW" dirty="0" smtClean="0"/>
              <a:t>Date</a:t>
            </a:r>
          </a:p>
          <a:p>
            <a:r>
              <a:rPr lang="zh-TW" altLang="en-US" dirty="0" smtClean="0"/>
              <a:t>利用</a:t>
            </a:r>
            <a:r>
              <a:rPr lang="en-US" altLang="zh-TW" dirty="0" err="1" smtClean="0"/>
              <a:t>lubridate</a:t>
            </a:r>
            <a:r>
              <a:rPr lang="zh-TW" altLang="en-US" dirty="0" smtClean="0"/>
              <a:t>套件中的</a:t>
            </a:r>
            <a:r>
              <a:rPr lang="en-US" altLang="zh-TW" dirty="0" err="1" smtClean="0"/>
              <a:t>ymd</a:t>
            </a:r>
            <a:r>
              <a:rPr lang="en-US" altLang="zh-TW" dirty="0" smtClean="0"/>
              <a:t>()</a:t>
            </a:r>
            <a:r>
              <a:rPr lang="zh-TW" altLang="en-US" dirty="0" smtClean="0"/>
              <a:t>函數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222488"/>
            <a:ext cx="894738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變更資料型態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變更日期資料後，</a:t>
            </a:r>
            <a:r>
              <a:rPr lang="zh-TW" altLang="en-US" dirty="0"/>
              <a:t>注意與先前的</a:t>
            </a:r>
            <a:r>
              <a:rPr lang="en-US" altLang="zh-TW" dirty="0" err="1"/>
              <a:t>str</a:t>
            </a:r>
            <a:r>
              <a:rPr lang="en-US" altLang="zh-TW" dirty="0"/>
              <a:t>(</a:t>
            </a:r>
            <a:r>
              <a:rPr lang="en-US" altLang="zh-TW" dirty="0" err="1"/>
              <a:t>df</a:t>
            </a:r>
            <a:r>
              <a:rPr lang="en-US" altLang="zh-TW" dirty="0"/>
              <a:t>)</a:t>
            </a:r>
            <a:r>
              <a:rPr lang="zh-TW" altLang="en-US" dirty="0"/>
              <a:t>結果有何不同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2618922"/>
            <a:ext cx="1114228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4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選取欄位資料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選取</a:t>
            </a:r>
            <a:r>
              <a:rPr lang="en-US" altLang="zh-TW" dirty="0" err="1" smtClean="0"/>
              <a:t>SiteName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MonitorDate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AQI</a:t>
            </a:r>
            <a:r>
              <a:rPr lang="zh-TW" altLang="en-US" dirty="0" smtClean="0"/>
              <a:t>三個欄位資料</a:t>
            </a:r>
            <a:endParaRPr lang="en-US" altLang="zh-TW" dirty="0" smtClean="0"/>
          </a:p>
          <a:p>
            <a:r>
              <a:rPr lang="en-US" altLang="zh-TW" dirty="0" smtClean="0"/>
              <a:t>select()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284984"/>
            <a:ext cx="8558522" cy="11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4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選取欄位資料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View()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2636912"/>
            <a:ext cx="421634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選取欄位資料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summary()</a:t>
            </a:r>
          </a:p>
          <a:p>
            <a:pPr lvl="1"/>
            <a:r>
              <a:rPr lang="en-US" altLang="zh-TW" dirty="0" err="1" smtClean="0"/>
              <a:t>SiteName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(factor)</a:t>
            </a:r>
          </a:p>
          <a:p>
            <a:pPr lvl="1"/>
            <a:r>
              <a:rPr lang="en-US" altLang="zh-TW" dirty="0" err="1" smtClean="0"/>
              <a:t>MonitorDate</a:t>
            </a:r>
            <a:r>
              <a:rPr lang="en-US" altLang="zh-TW" dirty="0" smtClean="0"/>
              <a:t> (Date)</a:t>
            </a:r>
          </a:p>
          <a:p>
            <a:pPr lvl="1"/>
            <a:r>
              <a:rPr lang="en-US" altLang="zh-TW" dirty="0" smtClean="0"/>
              <a:t>AQI (numeric)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3678204"/>
            <a:ext cx="8256398" cy="25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的資源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8" y="1932709"/>
            <a:ext cx="10049584" cy="49252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34172" y="1340768"/>
            <a:ext cx="3710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4F81BD"/>
                </a:solidFill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https://cran.r-project.org/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68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取出</a:t>
            </a:r>
            <a:r>
              <a:rPr lang="en-US" altLang="zh-TW" dirty="0"/>
              <a:t>AQI</a:t>
            </a:r>
            <a:r>
              <a:rPr lang="zh-TW" altLang="en-US" dirty="0"/>
              <a:t>不是</a:t>
            </a:r>
            <a:r>
              <a:rPr lang="en-US" altLang="zh-TW" dirty="0"/>
              <a:t>NA</a:t>
            </a:r>
            <a:r>
              <a:rPr lang="zh-TW" altLang="en-US" dirty="0"/>
              <a:t>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filter()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2996952"/>
            <a:ext cx="716806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5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取出</a:t>
            </a:r>
            <a:r>
              <a:rPr lang="en-US" altLang="zh-TW" dirty="0"/>
              <a:t>AQI</a:t>
            </a:r>
            <a:r>
              <a:rPr lang="zh-TW" altLang="en-US" dirty="0"/>
              <a:t>不是</a:t>
            </a:r>
            <a:r>
              <a:rPr lang="en-US" altLang="zh-TW" dirty="0"/>
              <a:t>NA</a:t>
            </a:r>
            <a:r>
              <a:rPr lang="zh-TW" altLang="en-US" dirty="0"/>
              <a:t>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取出資料</a:t>
            </a:r>
            <a:r>
              <a:rPr lang="zh-TW" altLang="en-US" dirty="0"/>
              <a:t>後，注意與先前的</a:t>
            </a:r>
            <a:r>
              <a:rPr lang="en-US" altLang="zh-TW" dirty="0" smtClean="0"/>
              <a:t>summary(</a:t>
            </a:r>
            <a:r>
              <a:rPr lang="en-US" altLang="zh-TW" dirty="0" err="1" smtClean="0"/>
              <a:t>df</a:t>
            </a:r>
            <a:r>
              <a:rPr lang="en-US" altLang="zh-TW" dirty="0"/>
              <a:t>)</a:t>
            </a:r>
            <a:r>
              <a:rPr lang="zh-TW" altLang="en-US" dirty="0"/>
              <a:t>結果有何不同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636912"/>
            <a:ext cx="791883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</a:t>
            </a:r>
            <a:r>
              <a:rPr lang="en-US" altLang="zh-TW" dirty="0" smtClean="0"/>
              <a:t>AQI</a:t>
            </a:r>
            <a:r>
              <a:rPr lang="zh-TW" altLang="en-US" dirty="0" smtClean="0"/>
              <a:t>狀態燈號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0~50</a:t>
            </a:r>
            <a:r>
              <a:rPr lang="zh-TW" altLang="en-US" dirty="0" smtClean="0"/>
              <a:t>綠，</a:t>
            </a:r>
            <a:r>
              <a:rPr lang="en-US" altLang="zh-TW" dirty="0" smtClean="0"/>
              <a:t>51~100</a:t>
            </a:r>
            <a:r>
              <a:rPr lang="zh-TW" altLang="en-US" dirty="0" smtClean="0"/>
              <a:t>黃</a:t>
            </a:r>
            <a:r>
              <a:rPr lang="en-US" altLang="zh-TW" dirty="0" smtClean="0"/>
              <a:t>, 101~150</a:t>
            </a:r>
            <a:r>
              <a:rPr lang="zh-TW" altLang="en-US" dirty="0" smtClean="0"/>
              <a:t>橘</a:t>
            </a:r>
            <a:r>
              <a:rPr lang="en-US" altLang="zh-TW" dirty="0" smtClean="0"/>
              <a:t>, 151~200</a:t>
            </a:r>
            <a:r>
              <a:rPr lang="zh-TW" altLang="en-US" dirty="0"/>
              <a:t>紅</a:t>
            </a:r>
            <a:r>
              <a:rPr lang="en-US" altLang="zh-TW" dirty="0" smtClean="0"/>
              <a:t>, 201~300</a:t>
            </a:r>
            <a:r>
              <a:rPr lang="zh-TW" altLang="en-US" dirty="0" smtClean="0"/>
              <a:t>紫</a:t>
            </a:r>
            <a:r>
              <a:rPr lang="en-US" altLang="zh-TW" dirty="0" smtClean="0"/>
              <a:t>, 301~500</a:t>
            </a:r>
            <a:r>
              <a:rPr lang="zh-TW" altLang="en-US" dirty="0" smtClean="0"/>
              <a:t>栗</a:t>
            </a:r>
            <a:endParaRPr lang="en-US" altLang="zh-TW" dirty="0" smtClean="0"/>
          </a:p>
          <a:p>
            <a:r>
              <a:rPr lang="en-US" altLang="zh-TW" dirty="0" smtClean="0"/>
              <a:t>cut(): </a:t>
            </a:r>
            <a:r>
              <a:rPr lang="zh-TW" altLang="en-US" dirty="0" smtClean="0"/>
              <a:t>將數值資料分為若干區間，輸出結果的資料類型是</a:t>
            </a:r>
            <a:r>
              <a:rPr lang="en-US" altLang="zh-TW" dirty="0" smtClean="0"/>
              <a:t>factor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3573016"/>
            <a:ext cx="1169229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AQI</a:t>
            </a:r>
            <a:r>
              <a:rPr lang="zh-TW" altLang="en-US" dirty="0"/>
              <a:t>狀態燈號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注意新增加的</a:t>
            </a:r>
            <a:r>
              <a:rPr lang="en-US" altLang="zh-TW" dirty="0" err="1" smtClean="0"/>
              <a:t>AQIStatus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708920"/>
            <a:ext cx="919007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zh-TW" altLang="en-US" dirty="0" smtClean="0"/>
              <a:t>所有重複的資料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duplicated()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42684" y="3068960"/>
            <a:ext cx="3595856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zh-TW" altLang="en-US" dirty="0" smtClean="0"/>
              <a:t>所有監測站</a:t>
            </a:r>
            <a:r>
              <a:rPr lang="en-US" altLang="zh-TW" dirty="0" smtClean="0"/>
              <a:t>2018-07-18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pPr>
              <a:lnSpc>
                <a:spcPct val="95000"/>
              </a:lnSpc>
            </a:pPr>
            <a:r>
              <a:rPr lang="en-US" altLang="zh-TW" dirty="0" smtClean="0"/>
              <a:t>AQI</a:t>
            </a:r>
            <a:r>
              <a:rPr lang="zh-TW" altLang="en-US" dirty="0" smtClean="0"/>
              <a:t>資料都重複</a:t>
            </a:r>
            <a:endParaRPr lang="zh-TW" altLang="en-US" dirty="0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3" y="3463431"/>
            <a:ext cx="5512029" cy="3096345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3" y="2253957"/>
            <a:ext cx="5373482" cy="9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保留不重複的資料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46" y="3862824"/>
            <a:ext cx="8883209" cy="2230472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46" y="2492896"/>
            <a:ext cx="595837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查看每個月的日期數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distinct()</a:t>
            </a:r>
          </a:p>
          <a:p>
            <a:r>
              <a:rPr lang="en-US" altLang="zh-TW" dirty="0" smtClean="0"/>
              <a:t>count()</a:t>
            </a:r>
            <a:endParaRPr lang="zh-TW" altLang="en-US" dirty="0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3356992"/>
            <a:ext cx="899523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查看每個月的日期數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886500" y="3836829"/>
            <a:ext cx="4685898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月和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3</a:t>
            </a:r>
            <a:r>
              <a:rPr lang="zh-TW" altLang="en-US" dirty="0" smtClean="0"/>
              <a:t>月只有</a:t>
            </a:r>
            <a:r>
              <a:rPr lang="en-US" altLang="zh-TW" dirty="0" smtClean="0"/>
              <a:t>30</a:t>
            </a:r>
            <a:r>
              <a:rPr lang="zh-TW" altLang="en-US" dirty="0" smtClean="0"/>
              <a:t>筆</a:t>
            </a:r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276872"/>
            <a:ext cx="3799823" cy="35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月的資料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tbl_df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print()</a:t>
            </a:r>
            <a:endParaRPr lang="zh-TW" altLang="en-US" dirty="0"/>
          </a:p>
        </p:txBody>
      </p:sp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17" y="3284984"/>
            <a:ext cx="989438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2017</a:t>
            </a:r>
            <a:r>
              <a:rPr lang="zh-TW" altLang="en-US" dirty="0"/>
              <a:t>年</a:t>
            </a:r>
            <a:r>
              <a:rPr lang="en-US" altLang="zh-TW" dirty="0"/>
              <a:t>7</a:t>
            </a:r>
            <a:r>
              <a:rPr lang="zh-TW" altLang="en-US" dirty="0"/>
              <a:t>月的資料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223955" y="5013176"/>
            <a:ext cx="3544560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zh-TW" altLang="en-US" dirty="0" smtClean="0"/>
              <a:t>缺</a:t>
            </a:r>
            <a:r>
              <a:rPr lang="en-US" altLang="zh-TW" dirty="0" smtClean="0"/>
              <a:t>2017-07-26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AQI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2071998"/>
            <a:ext cx="319565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語言的整合開發環境</a:t>
            </a:r>
            <a:r>
              <a:rPr lang="en-US" altLang="zh-TW" dirty="0"/>
              <a:t>-- </a:t>
            </a:r>
            <a:r>
              <a:rPr lang="en-US" altLang="zh-TW" dirty="0" err="1"/>
              <a:t>RStudio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/>
              <a:t>R</a:t>
            </a:r>
            <a:r>
              <a:rPr lang="zh-TW" altLang="zh-TW" dirty="0"/>
              <a:t>本身的介面不容易用於開發程式</a:t>
            </a:r>
          </a:p>
          <a:p>
            <a:r>
              <a:rPr lang="en-US" altLang="zh-TW" dirty="0" err="1"/>
              <a:t>RStudio</a:t>
            </a:r>
            <a:r>
              <a:rPr lang="zh-TW" altLang="zh-TW" dirty="0"/>
              <a:t>：輔助</a:t>
            </a:r>
            <a:r>
              <a:rPr lang="en-US" altLang="zh-TW" dirty="0"/>
              <a:t>R</a:t>
            </a:r>
            <a:r>
              <a:rPr lang="zh-TW" altLang="zh-TW" dirty="0"/>
              <a:t>語言程式開發的</a:t>
            </a:r>
            <a:r>
              <a:rPr lang="en-US" altLang="zh-TW" dirty="0"/>
              <a:t>IDE</a:t>
            </a:r>
            <a:r>
              <a:rPr lang="zh-TW" altLang="zh-TW" dirty="0"/>
              <a:t>應用軟體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39" y="2769732"/>
            <a:ext cx="5916693" cy="38396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06580" y="2193767"/>
            <a:ext cx="3730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4F81BD"/>
                </a:solidFill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https://www.rstudio.com/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4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3</a:t>
            </a:r>
            <a:r>
              <a:rPr lang="zh-TW" altLang="en-US" dirty="0" smtClean="0"/>
              <a:t>月</a:t>
            </a:r>
            <a:r>
              <a:rPr lang="zh-TW" altLang="en-US" dirty="0"/>
              <a:t>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請參考前面的例子，進行分析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21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查看哪</a:t>
            </a:r>
            <a:r>
              <a:rPr lang="zh-TW" altLang="en-US" dirty="0"/>
              <a:t>些監測站有缺值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1" y="3504144"/>
            <a:ext cx="3444167" cy="3021200"/>
          </a:xfrm>
          <a:prstGeom prst="rect">
            <a:avLst/>
          </a:prstGeom>
        </p:spPr>
      </p:pic>
      <p:pic>
        <p:nvPicPr>
          <p:cNvPr id="9" name="內容版面配置區 8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1" y="1988840"/>
            <a:ext cx="5823254" cy="1080120"/>
          </a:xfrm>
        </p:spPr>
      </p:pic>
    </p:spTree>
    <p:extLst>
      <p:ext uri="{BB962C8B-B14F-4D97-AF65-F5344CB8AC3E}">
        <p14:creationId xmlns:p14="http://schemas.microsoft.com/office/powerpoint/2010/main" val="14688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查看哪</a:t>
            </a:r>
            <a:r>
              <a:rPr lang="zh-TW" altLang="en-US" dirty="0"/>
              <a:t>些監測站有缺值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pull()</a:t>
            </a:r>
          </a:p>
          <a:p>
            <a:r>
              <a:rPr lang="en-US" altLang="zh-TW" dirty="0"/>
              <a:t>table()</a:t>
            </a: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76110" y="5533654"/>
            <a:ext cx="4727576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zh-TW" altLang="en-US" dirty="0" smtClean="0"/>
              <a:t>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個監測站缺</a:t>
            </a:r>
            <a:r>
              <a:rPr lang="en-US" altLang="zh-TW" dirty="0" smtClean="0"/>
              <a:t>1</a:t>
            </a:r>
            <a:r>
              <a:rPr lang="zh-TW" altLang="en-US" dirty="0" smtClean="0"/>
              <a:t>天，有</a:t>
            </a:r>
            <a:r>
              <a:rPr lang="en-US" altLang="zh-TW" dirty="0" smtClean="0"/>
              <a:t>7</a:t>
            </a:r>
            <a:r>
              <a:rPr lang="zh-TW" altLang="en-US" dirty="0" smtClean="0"/>
              <a:t>個缺</a:t>
            </a:r>
            <a:r>
              <a:rPr lang="en-US" altLang="zh-TW" dirty="0" smtClean="0"/>
              <a:t>2</a:t>
            </a:r>
            <a:r>
              <a:rPr lang="zh-TW" altLang="en-US" dirty="0" smtClean="0"/>
              <a:t>天</a:t>
            </a:r>
            <a:endParaRPr lang="zh-TW" altLang="en-US" dirty="0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4073165"/>
            <a:ext cx="5941722" cy="873224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847657"/>
            <a:ext cx="4982627" cy="10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查看哪</a:t>
            </a:r>
            <a:r>
              <a:rPr lang="zh-TW" altLang="en-US" dirty="0"/>
              <a:t>些監測站有缺值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84" y="3126960"/>
            <a:ext cx="3199510" cy="3525498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84" y="1494564"/>
            <a:ext cx="4243459" cy="14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查看哪</a:t>
            </a:r>
            <a:r>
              <a:rPr lang="zh-TW" altLang="en-US" dirty="0"/>
              <a:t>些天有缺值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參考前面的「</a:t>
            </a:r>
            <a:r>
              <a:rPr lang="zh-TW" altLang="en-US" dirty="0"/>
              <a:t>查看哪些監測站有缺值？ </a:t>
            </a:r>
            <a:r>
              <a:rPr lang="zh-TW" altLang="en-US" dirty="0" smtClean="0"/>
              <a:t>」進行分析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4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5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取出日期完整的月份進行分析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本次工作坊將以</a:t>
            </a:r>
            <a:r>
              <a:rPr lang="zh-TW" altLang="en-US" dirty="0"/>
              <a:t>日期</a:t>
            </a:r>
            <a:r>
              <a:rPr lang="zh-TW" altLang="en-US" dirty="0" smtClean="0"/>
              <a:t>完整月份的進行資料探索與視覺化等</a:t>
            </a:r>
            <a:r>
              <a:rPr lang="zh-TW" altLang="en-US" dirty="0"/>
              <a:t>分析</a:t>
            </a:r>
            <a:endParaRPr lang="en-US" altLang="zh-TW" dirty="0" smtClean="0"/>
          </a:p>
          <a:p>
            <a:r>
              <a:rPr lang="zh-TW" altLang="en-US" dirty="0"/>
              <a:t>較</a:t>
            </a:r>
            <a:r>
              <a:rPr lang="zh-TW" altLang="en-US" dirty="0" smtClean="0"/>
              <a:t>完整的月份為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5</a:t>
            </a:r>
            <a:r>
              <a:rPr lang="zh-TW" altLang="en-US" dirty="0" smtClean="0"/>
              <a:t>月到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10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4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取出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5</a:t>
            </a:r>
            <a:r>
              <a:rPr lang="zh-TW" altLang="en-US" dirty="0" smtClean="0"/>
              <a:t>月到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10</a:t>
            </a:r>
            <a:r>
              <a:rPr lang="zh-TW" altLang="en-US" dirty="0" smtClean="0"/>
              <a:t>月間的資料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348880"/>
            <a:ext cx="9876349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資料探索的目的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單一變數</a:t>
            </a:r>
            <a:r>
              <a:rPr lang="en-US" altLang="zh-TW" dirty="0" smtClean="0"/>
              <a:t>(variable)</a:t>
            </a:r>
            <a:r>
              <a:rPr lang="zh-TW" altLang="en-US" dirty="0" smtClean="0"/>
              <a:t>本身的變化情形</a:t>
            </a:r>
            <a:endParaRPr lang="en-US" altLang="zh-TW" dirty="0" smtClean="0"/>
          </a:p>
          <a:p>
            <a:r>
              <a:rPr lang="zh-TW" altLang="en-US" dirty="0" smtClean="0"/>
              <a:t>兩個變數之間的相</a:t>
            </a:r>
            <a:r>
              <a:rPr lang="zh-TW" altLang="en-US" dirty="0"/>
              <a:t>互</a:t>
            </a:r>
            <a:r>
              <a:rPr lang="zh-TW" altLang="en-US" dirty="0" smtClean="0"/>
              <a:t>變化情形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28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資料探索的方法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描述性統計</a:t>
            </a:r>
            <a:endParaRPr lang="en-US" altLang="zh-TW" dirty="0" smtClean="0"/>
          </a:p>
          <a:p>
            <a:r>
              <a:rPr lang="zh-TW" altLang="en-US" dirty="0" smtClean="0"/>
              <a:t>視覺化方法</a:t>
            </a:r>
            <a:endParaRPr lang="en-US" altLang="zh-TW" dirty="0" smtClean="0"/>
          </a:p>
          <a:p>
            <a:r>
              <a:rPr lang="zh-TW" altLang="en-US" dirty="0" smtClean="0"/>
              <a:t>數學</a:t>
            </a:r>
            <a:r>
              <a:rPr lang="zh-TW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6875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語言的整合開發環境</a:t>
            </a:r>
            <a:r>
              <a:rPr lang="en-US" altLang="zh-TW" dirty="0"/>
              <a:t>-- </a:t>
            </a:r>
            <a:r>
              <a:rPr lang="en-US" altLang="zh-TW" dirty="0" err="1"/>
              <a:t>RStudio</a:t>
            </a:r>
            <a:endParaRPr lang="zh-TW" altLang="en-US" dirty="0"/>
          </a:p>
        </p:txBody>
      </p:sp>
      <p:pic>
        <p:nvPicPr>
          <p:cNvPr id="4" name="圖片 3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75" y="1473200"/>
            <a:ext cx="9766821" cy="52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單一</a:t>
            </a:r>
            <a:r>
              <a:rPr lang="zh-TW" altLang="en-US" dirty="0" smtClean="0"/>
              <a:t>變數本身</a:t>
            </a:r>
            <a:r>
              <a:rPr lang="zh-TW" altLang="en-US" dirty="0"/>
              <a:t>的變化情形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988840"/>
            <a:ext cx="898205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單一變數本身的變化情形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所有資料的</a:t>
            </a:r>
            <a:r>
              <a:rPr lang="en-US" altLang="zh-TW" dirty="0" smtClean="0"/>
              <a:t>AQI</a:t>
            </a:r>
            <a:r>
              <a:rPr lang="zh-TW" altLang="en-US" dirty="0" smtClean="0"/>
              <a:t>分布情形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64" y="2532681"/>
            <a:ext cx="5964022" cy="41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兩個變數之間的相互變化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各監測站測得對健康有影響的天數</a:t>
            </a:r>
            <a:endParaRPr lang="en-US" altLang="zh-TW" dirty="0" smtClean="0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2492896"/>
            <a:ext cx="7706394" cy="24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兩個變數之間的相互變化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每天中測</a:t>
            </a:r>
            <a:r>
              <a:rPr lang="zh-TW" altLang="en-US" dirty="0"/>
              <a:t>得對健康有影響</a:t>
            </a:r>
            <a:r>
              <a:rPr lang="zh-TW" altLang="en-US" dirty="0" smtClean="0"/>
              <a:t>的監測站</a:t>
            </a:r>
            <a:r>
              <a:rPr lang="zh-TW" altLang="en-US" dirty="0"/>
              <a:t>數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2258759"/>
            <a:ext cx="6408712" cy="44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資料視覺化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78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視覺化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視覺化的定義</a:t>
            </a:r>
            <a:endParaRPr lang="en-US" altLang="zh-TW" dirty="0" smtClean="0"/>
          </a:p>
          <a:p>
            <a:r>
              <a:rPr lang="zh-TW" altLang="en-US" dirty="0" smtClean="0"/>
              <a:t>早期範例</a:t>
            </a:r>
            <a:endParaRPr lang="en-US" altLang="zh-TW" dirty="0" smtClean="0"/>
          </a:p>
          <a:p>
            <a:r>
              <a:rPr lang="en-US" altLang="zh-TW" dirty="0" smtClean="0"/>
              <a:t>ggplot2</a:t>
            </a:r>
            <a:r>
              <a:rPr lang="zh-TW" altLang="en-US" dirty="0" smtClean="0"/>
              <a:t>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0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早期的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William </a:t>
            </a:r>
            <a:r>
              <a:rPr lang="en-US" altLang="zh-TW" dirty="0" err="1" smtClean="0"/>
              <a:t>Playfair</a:t>
            </a:r>
            <a:r>
              <a:rPr lang="zh-TW" altLang="en-US" dirty="0" smtClean="0"/>
              <a:t>的統計圖表</a:t>
            </a:r>
            <a:endParaRPr lang="en-US" altLang="zh-TW" dirty="0" smtClean="0"/>
          </a:p>
          <a:p>
            <a:r>
              <a:rPr lang="en-US" altLang="zh-TW" dirty="0"/>
              <a:t>John </a:t>
            </a:r>
            <a:r>
              <a:rPr lang="en-US" altLang="zh-TW" dirty="0" smtClean="0"/>
              <a:t>Snow</a:t>
            </a:r>
            <a:r>
              <a:rPr lang="zh-TW" altLang="en-US" dirty="0"/>
              <a:t>的</a:t>
            </a:r>
            <a:r>
              <a:rPr lang="zh-TW" altLang="en-US" dirty="0" smtClean="0"/>
              <a:t>霍亂患者街道分布圖</a:t>
            </a:r>
            <a:endParaRPr lang="en-US" altLang="zh-TW" dirty="0" smtClean="0"/>
          </a:p>
          <a:p>
            <a:r>
              <a:rPr lang="en-US" altLang="zh-TW" dirty="0"/>
              <a:t>Charles Joseph </a:t>
            </a:r>
            <a:r>
              <a:rPr lang="en-US" altLang="zh-TW" dirty="0" err="1"/>
              <a:t>Minard</a:t>
            </a:r>
            <a:r>
              <a:rPr lang="zh-TW" altLang="en-US" dirty="0"/>
              <a:t>的拿破崙東征圖</a:t>
            </a:r>
          </a:p>
          <a:p>
            <a:r>
              <a:rPr lang="en-US" altLang="zh-TW" dirty="0" smtClean="0"/>
              <a:t>Nightingale</a:t>
            </a:r>
            <a:r>
              <a:rPr lang="zh-TW" altLang="en-US" dirty="0" smtClean="0"/>
              <a:t>的死亡原因</a:t>
            </a:r>
            <a:r>
              <a:rPr lang="zh-TW" altLang="en-US" dirty="0"/>
              <a:t>圖</a:t>
            </a:r>
          </a:p>
        </p:txBody>
      </p:sp>
    </p:spTree>
    <p:extLst>
      <p:ext uri="{BB962C8B-B14F-4D97-AF65-F5344CB8AC3E}">
        <p14:creationId xmlns:p14="http://schemas.microsoft.com/office/powerpoint/2010/main" val="42582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133973" y="467962"/>
            <a:ext cx="806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微軟正黑體" pitchFamily="34" charset="-120"/>
                <a:ea typeface="微軟正黑體" pitchFamily="34" charset="-120"/>
              </a:rPr>
              <a:t>William </a:t>
            </a:r>
            <a:r>
              <a:rPr lang="en-US" altLang="zh-TW" sz="3200" dirty="0" err="1">
                <a:latin typeface="微軟正黑體" pitchFamily="34" charset="-120"/>
                <a:ea typeface="微軟正黑體" pitchFamily="34" charset="-120"/>
              </a:rPr>
              <a:t>Playfair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以統計圖表解釋貿易與債務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44" y="1448075"/>
            <a:ext cx="4572000" cy="33813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72" y="1645817"/>
            <a:ext cx="4425725" cy="2985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052" y="4845333"/>
            <a:ext cx="1873841" cy="216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60" y="1052736"/>
            <a:ext cx="5879592" cy="548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33972" y="467962"/>
            <a:ext cx="841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微軟正黑體" pitchFamily="34" charset="-120"/>
                <a:ea typeface="微軟正黑體" pitchFamily="34" charset="-120"/>
              </a:rPr>
              <a:t>John Snow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以患者的街道分布推測霍亂的源頭</a:t>
            </a:r>
          </a:p>
        </p:txBody>
      </p:sp>
    </p:spTree>
    <p:extLst>
      <p:ext uri="{BB962C8B-B14F-4D97-AF65-F5344CB8AC3E}">
        <p14:creationId xmlns:p14="http://schemas.microsoft.com/office/powerpoint/2010/main" val="11480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876" y="1686622"/>
            <a:ext cx="7317073" cy="34847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446468" y="1067065"/>
            <a:ext cx="7413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微軟正黑體" pitchFamily="34" charset="-120"/>
                <a:ea typeface="微軟正黑體" pitchFamily="34" charset="-120"/>
              </a:rPr>
              <a:t>Charles Joseph </a:t>
            </a:r>
            <a:r>
              <a:rPr lang="en-US" altLang="zh-TW" sz="3200" dirty="0" err="1">
                <a:latin typeface="微軟正黑體" pitchFamily="34" charset="-120"/>
                <a:ea typeface="微軟正黑體" pitchFamily="34" charset="-120"/>
              </a:rPr>
              <a:t>Minard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的拿破崙東征圖</a:t>
            </a:r>
          </a:p>
        </p:txBody>
      </p:sp>
    </p:spTree>
    <p:extLst>
      <p:ext uri="{BB962C8B-B14F-4D97-AF65-F5344CB8AC3E}">
        <p14:creationId xmlns:p14="http://schemas.microsoft.com/office/powerpoint/2010/main" val="38941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語言的整合開發環境</a:t>
            </a:r>
            <a:r>
              <a:rPr lang="en-US" altLang="zh-TW" dirty="0"/>
              <a:t>-- </a:t>
            </a:r>
            <a:r>
              <a:rPr lang="en-US" altLang="zh-TW" dirty="0" err="1"/>
              <a:t>RStudio</a:t>
            </a:r>
            <a:endParaRPr lang="zh-TW" altLang="en-US" dirty="0"/>
          </a:p>
        </p:txBody>
      </p:sp>
      <p:pic>
        <p:nvPicPr>
          <p:cNvPr id="3" name="圖片 2" descr="RStud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83" y="1556792"/>
            <a:ext cx="9622805" cy="51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7" y="1196752"/>
            <a:ext cx="8245847" cy="518457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64002" y="628411"/>
            <a:ext cx="943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Nightingale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圖形表示軍隊死亡人數與原因的關係</a:t>
            </a:r>
          </a:p>
        </p:txBody>
      </p:sp>
    </p:spTree>
    <p:extLst>
      <p:ext uri="{BB962C8B-B14F-4D97-AF65-F5344CB8AC3E}">
        <p14:creationId xmlns:p14="http://schemas.microsoft.com/office/powerpoint/2010/main" val="19417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資料視覺化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1477557"/>
            <a:ext cx="7852329" cy="64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的視覺化套件</a:t>
            </a:r>
            <a:r>
              <a:rPr lang="en-US" altLang="zh-TW" dirty="0" smtClean="0"/>
              <a:t>ggplot2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/>
              <a:t>ggplot2</a:t>
            </a:r>
            <a:r>
              <a:rPr lang="zh-TW" altLang="zh-TW" dirty="0"/>
              <a:t>提供一套標準圖表與資訊視覺化的語法和套件</a:t>
            </a:r>
          </a:p>
          <a:p>
            <a:pPr lvl="1"/>
            <a:r>
              <a:rPr lang="en-US" altLang="zh-TW" dirty="0"/>
              <a:t>Data </a:t>
            </a:r>
            <a:r>
              <a:rPr lang="en-US" altLang="zh-TW" dirty="0" err="1"/>
              <a:t>資料來源</a:t>
            </a:r>
            <a:endParaRPr lang="zh-TW" altLang="zh-TW" dirty="0"/>
          </a:p>
          <a:p>
            <a:pPr lvl="1"/>
            <a:r>
              <a:rPr lang="en-US" altLang="zh-TW" dirty="0"/>
              <a:t>Aesthetics </a:t>
            </a:r>
            <a:r>
              <a:rPr lang="en-US" altLang="zh-TW" dirty="0" err="1"/>
              <a:t>視覺線索：位置、顏色、形狀、大小</a:t>
            </a:r>
            <a:endParaRPr lang="zh-TW" altLang="zh-TW" dirty="0"/>
          </a:p>
          <a:p>
            <a:pPr lvl="1"/>
            <a:r>
              <a:rPr lang="en-US" altLang="zh-TW" dirty="0"/>
              <a:t>Geometrics </a:t>
            </a:r>
            <a:r>
              <a:rPr lang="en-US" altLang="zh-TW" dirty="0" err="1"/>
              <a:t>圖表類型</a:t>
            </a:r>
            <a:endParaRPr lang="zh-TW" altLang="zh-TW" dirty="0"/>
          </a:p>
          <a:p>
            <a:pPr lvl="1"/>
            <a:r>
              <a:rPr lang="en-US" altLang="zh-TW" dirty="0"/>
              <a:t>Scales </a:t>
            </a:r>
            <a:r>
              <a:rPr lang="en-US" altLang="zh-TW" dirty="0" err="1"/>
              <a:t>資料編碼的表現形式</a:t>
            </a:r>
            <a:endParaRPr lang="zh-TW" altLang="zh-TW" dirty="0"/>
          </a:p>
          <a:p>
            <a:pPr lvl="1"/>
            <a:r>
              <a:rPr lang="en-US" altLang="zh-TW" dirty="0"/>
              <a:t>Coordinates </a:t>
            </a:r>
            <a:r>
              <a:rPr lang="en-US" altLang="zh-TW" dirty="0" err="1"/>
              <a:t>座標類型</a:t>
            </a:r>
            <a:endParaRPr lang="zh-TW" altLang="zh-TW" dirty="0"/>
          </a:p>
          <a:p>
            <a:pPr lvl="1"/>
            <a:r>
              <a:rPr lang="en-US" altLang="zh-TW" dirty="0"/>
              <a:t>Facets </a:t>
            </a:r>
            <a:r>
              <a:rPr lang="en-US" altLang="zh-TW" dirty="0" err="1"/>
              <a:t>圖表層面</a:t>
            </a:r>
            <a:endParaRPr lang="zh-TW" altLang="zh-TW" dirty="0"/>
          </a:p>
          <a:p>
            <a:pPr lvl="1"/>
            <a:r>
              <a:rPr lang="en-US" altLang="zh-TW" dirty="0"/>
              <a:t>Themes </a:t>
            </a:r>
            <a:r>
              <a:rPr lang="en-US" altLang="zh-TW" dirty="0" err="1" smtClean="0"/>
              <a:t>圖表外觀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129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視覺線索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 err="1"/>
              <a:t>x：x軸位置</a:t>
            </a:r>
            <a:endParaRPr lang="zh-TW" altLang="zh-TW" dirty="0"/>
          </a:p>
          <a:p>
            <a:pPr lvl="0"/>
            <a:r>
              <a:rPr lang="en-US" altLang="zh-TW" dirty="0" err="1"/>
              <a:t>y：y軸位置</a:t>
            </a:r>
            <a:endParaRPr lang="zh-TW" altLang="zh-TW" dirty="0"/>
          </a:p>
          <a:p>
            <a:pPr lvl="0"/>
            <a:r>
              <a:rPr lang="en-US" altLang="zh-TW" dirty="0" err="1"/>
              <a:t>color：點、線的顏色</a:t>
            </a:r>
            <a:endParaRPr lang="zh-TW" altLang="zh-TW" dirty="0"/>
          </a:p>
          <a:p>
            <a:pPr lvl="0"/>
            <a:r>
              <a:rPr lang="en-US" altLang="zh-TW" dirty="0" err="1"/>
              <a:t>fill：填入的顏色</a:t>
            </a:r>
            <a:endParaRPr lang="zh-TW" altLang="zh-TW" dirty="0"/>
          </a:p>
          <a:p>
            <a:pPr lvl="0"/>
            <a:r>
              <a:rPr lang="en-US" altLang="zh-TW" dirty="0" err="1"/>
              <a:t>size：大小</a:t>
            </a:r>
            <a:endParaRPr lang="zh-TW" altLang="zh-TW" dirty="0"/>
          </a:p>
          <a:p>
            <a:pPr lvl="0"/>
            <a:r>
              <a:rPr lang="en-US" altLang="zh-TW" dirty="0" err="1"/>
              <a:t>linetype：線的樣式</a:t>
            </a:r>
            <a:endParaRPr lang="zh-TW" altLang="zh-TW" dirty="0"/>
          </a:p>
          <a:p>
            <a:r>
              <a:rPr lang="en-US" altLang="zh-TW" dirty="0" err="1"/>
              <a:t>shape：點的樣式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1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圖表類型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altLang="zh-TW" dirty="0" err="1"/>
              <a:t>geom_histogram</a:t>
            </a:r>
            <a:r>
              <a:rPr lang="en-US" altLang="zh-TW" dirty="0"/>
              <a:t>()：</a:t>
            </a:r>
            <a:r>
              <a:rPr lang="en-US" altLang="zh-TW" dirty="0" err="1"/>
              <a:t>直方圖</a:t>
            </a:r>
            <a:endParaRPr lang="zh-TW" altLang="zh-TW" dirty="0"/>
          </a:p>
          <a:p>
            <a:pPr lvl="0"/>
            <a:r>
              <a:rPr lang="en-US" altLang="zh-TW" dirty="0" err="1"/>
              <a:t>geom_col</a:t>
            </a:r>
            <a:r>
              <a:rPr lang="en-US" altLang="zh-TW" dirty="0"/>
              <a:t>()：</a:t>
            </a:r>
            <a:r>
              <a:rPr lang="en-US" altLang="zh-TW" dirty="0" err="1"/>
              <a:t>長條圖</a:t>
            </a:r>
            <a:endParaRPr lang="zh-TW" altLang="zh-TW" dirty="0"/>
          </a:p>
          <a:p>
            <a:pPr lvl="0"/>
            <a:r>
              <a:rPr lang="en-US" altLang="zh-TW" dirty="0" err="1"/>
              <a:t>geom_line</a:t>
            </a:r>
            <a:r>
              <a:rPr lang="en-US" altLang="zh-TW" dirty="0"/>
              <a:t>()：</a:t>
            </a:r>
            <a:r>
              <a:rPr lang="en-US" altLang="zh-TW" dirty="0" err="1"/>
              <a:t>折線圖</a:t>
            </a:r>
            <a:endParaRPr lang="zh-TW" altLang="zh-TW" dirty="0"/>
          </a:p>
          <a:p>
            <a:pPr lvl="0"/>
            <a:r>
              <a:rPr lang="en-US" altLang="zh-TW" dirty="0" err="1"/>
              <a:t>geom_point</a:t>
            </a:r>
            <a:r>
              <a:rPr lang="en-US" altLang="zh-TW" dirty="0"/>
              <a:t>(), </a:t>
            </a:r>
            <a:r>
              <a:rPr lang="en-US" altLang="zh-TW" dirty="0" err="1"/>
              <a:t>geom_jitter</a:t>
            </a:r>
            <a:r>
              <a:rPr lang="en-US" altLang="zh-TW" dirty="0"/>
              <a:t>(), </a:t>
            </a:r>
            <a:r>
              <a:rPr lang="en-US" altLang="zh-TW" dirty="0" err="1"/>
              <a:t>geom_count</a:t>
            </a:r>
            <a:r>
              <a:rPr lang="en-US" altLang="zh-TW" dirty="0"/>
              <a:t>()：</a:t>
            </a:r>
            <a:r>
              <a:rPr lang="en-US" altLang="zh-TW" dirty="0" err="1"/>
              <a:t>散佈圖、點狀圖</a:t>
            </a:r>
            <a:endParaRPr lang="zh-TW" altLang="zh-TW" dirty="0"/>
          </a:p>
          <a:p>
            <a:pPr lvl="0"/>
            <a:r>
              <a:rPr lang="en-US" altLang="zh-TW" dirty="0" err="1"/>
              <a:t>geom_boxplot</a:t>
            </a:r>
            <a:r>
              <a:rPr lang="en-US" altLang="zh-TW" dirty="0"/>
              <a:t>()：</a:t>
            </a:r>
            <a:r>
              <a:rPr lang="en-US" altLang="zh-TW" dirty="0" err="1"/>
              <a:t>盒狀圖</a:t>
            </a:r>
            <a:endParaRPr lang="zh-TW" altLang="zh-TW" dirty="0"/>
          </a:p>
          <a:p>
            <a:pPr lvl="0"/>
            <a:r>
              <a:rPr lang="en-US" altLang="zh-TW" dirty="0" err="1"/>
              <a:t>geom_violin</a:t>
            </a:r>
            <a:r>
              <a:rPr lang="en-US" altLang="zh-TW" dirty="0"/>
              <a:t>()：</a:t>
            </a:r>
            <a:r>
              <a:rPr lang="en-US" altLang="zh-TW" dirty="0" err="1"/>
              <a:t>小提琴圖</a:t>
            </a:r>
            <a:endParaRPr lang="zh-TW" altLang="zh-TW" dirty="0"/>
          </a:p>
          <a:p>
            <a:pPr lvl="0"/>
            <a:r>
              <a:rPr lang="en-US" altLang="zh-TW" dirty="0" err="1"/>
              <a:t>geom_area</a:t>
            </a:r>
            <a:r>
              <a:rPr lang="en-US" altLang="zh-TW" dirty="0"/>
              <a:t>()：</a:t>
            </a:r>
            <a:r>
              <a:rPr lang="en-US" altLang="zh-TW" dirty="0" err="1"/>
              <a:t>區域圖</a:t>
            </a:r>
            <a:endParaRPr lang="zh-TW" altLang="zh-TW" dirty="0"/>
          </a:p>
          <a:p>
            <a:pPr lvl="0"/>
            <a:r>
              <a:rPr lang="en-US" altLang="zh-TW" dirty="0" err="1"/>
              <a:t>geom_tile</a:t>
            </a:r>
            <a:r>
              <a:rPr lang="en-US" altLang="zh-TW" dirty="0"/>
              <a:t>()：</a:t>
            </a:r>
            <a:r>
              <a:rPr lang="en-US" altLang="zh-TW" dirty="0" err="1" smtClean="0"/>
              <a:t>方塊圖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9897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Q1:</a:t>
            </a:r>
            <a:r>
              <a:rPr lang="zh-TW" altLang="en-US" dirty="0" smtClean="0"/>
              <a:t> 選出某</a:t>
            </a:r>
            <a:r>
              <a:rPr lang="zh-TW" altLang="en-US" dirty="0"/>
              <a:t>一</a:t>
            </a:r>
            <a:r>
              <a:rPr lang="zh-TW" altLang="en-US" dirty="0" smtClean="0"/>
              <a:t>個</a:t>
            </a:r>
            <a:r>
              <a:rPr lang="zh-TW" altLang="en-US" dirty="0"/>
              <a:t>監測站，畫</a:t>
            </a:r>
            <a:r>
              <a:rPr lang="zh-TW" altLang="en-US" dirty="0" smtClean="0"/>
              <a:t>出每天</a:t>
            </a:r>
            <a:r>
              <a:rPr lang="zh-TW" altLang="en-US" dirty="0"/>
              <a:t>的</a:t>
            </a:r>
            <a:r>
              <a:rPr lang="en-US" altLang="zh-TW" dirty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en-US" altLang="zh-TW" dirty="0" smtClean="0"/>
          </a:p>
          <a:p>
            <a:r>
              <a:rPr lang="en-US" altLang="zh-TW" dirty="0" smtClean="0"/>
              <a:t>Q2:</a:t>
            </a:r>
            <a:r>
              <a:rPr lang="zh-TW" altLang="en-US" dirty="0" smtClean="0"/>
              <a:t> 選出某三個監測站，畫出每天的</a:t>
            </a:r>
            <a:r>
              <a:rPr lang="en-US" altLang="zh-TW" dirty="0" smtClean="0"/>
              <a:t>AQI</a:t>
            </a:r>
            <a:r>
              <a:rPr lang="zh-TW" altLang="en-US" dirty="0" smtClean="0"/>
              <a:t>變化情形</a:t>
            </a:r>
            <a:endParaRPr lang="en-US" altLang="zh-TW" dirty="0" smtClean="0"/>
          </a:p>
          <a:p>
            <a:r>
              <a:rPr lang="en-US" altLang="zh-TW" dirty="0" smtClean="0"/>
              <a:t>Q3: </a:t>
            </a:r>
            <a:r>
              <a:rPr lang="zh-TW" altLang="en-US" dirty="0" smtClean="0"/>
              <a:t>選出某</a:t>
            </a:r>
            <a:r>
              <a:rPr lang="zh-TW" altLang="en-US" dirty="0"/>
              <a:t>一</a:t>
            </a:r>
            <a:r>
              <a:rPr lang="zh-TW" altLang="en-US" dirty="0" smtClean="0"/>
              <a:t>個</a:t>
            </a:r>
            <a:r>
              <a:rPr lang="zh-TW" altLang="en-US" dirty="0"/>
              <a:t>監測站</a:t>
            </a:r>
            <a:r>
              <a:rPr lang="zh-TW" altLang="en-US" dirty="0" smtClean="0"/>
              <a:t>，以日曆的形式畫</a:t>
            </a:r>
            <a:r>
              <a:rPr lang="zh-TW" altLang="en-US" dirty="0"/>
              <a:t>出今年每天的</a:t>
            </a:r>
            <a:r>
              <a:rPr lang="en-US" altLang="zh-TW" dirty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0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選出</a:t>
            </a:r>
            <a:r>
              <a:rPr lang="zh-TW" altLang="en-US" dirty="0" smtClean="0"/>
              <a:t>某</a:t>
            </a:r>
            <a:r>
              <a:rPr lang="zh-TW" altLang="en-US" dirty="0"/>
              <a:t>一</a:t>
            </a:r>
            <a:r>
              <a:rPr lang="zh-TW" altLang="en-US" dirty="0" smtClean="0"/>
              <a:t>個</a:t>
            </a:r>
            <a:r>
              <a:rPr lang="zh-TW" altLang="en-US" dirty="0"/>
              <a:t>監測站，畫</a:t>
            </a:r>
            <a:r>
              <a:rPr lang="zh-TW" altLang="en-US" dirty="0" smtClean="0"/>
              <a:t>出每天</a:t>
            </a:r>
            <a:r>
              <a:rPr lang="zh-TW" altLang="en-US" dirty="0"/>
              <a:t>的</a:t>
            </a:r>
            <a:r>
              <a:rPr lang="en-US" altLang="zh-TW" dirty="0"/>
              <a:t>AQI</a:t>
            </a:r>
            <a:r>
              <a:rPr lang="zh-TW" altLang="en-US" dirty="0"/>
              <a:t>變化情形</a:t>
            </a:r>
          </a:p>
          <a:p>
            <a:pPr lvl="1"/>
            <a:r>
              <a:rPr lang="zh-TW" altLang="en-US" dirty="0" smtClean="0"/>
              <a:t>選出一個</a:t>
            </a:r>
            <a:r>
              <a:rPr lang="zh-TW" altLang="en-US" dirty="0"/>
              <a:t>監測</a:t>
            </a:r>
            <a:r>
              <a:rPr lang="zh-TW" altLang="en-US" dirty="0" smtClean="0"/>
              <a:t>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畫成</a:t>
            </a:r>
            <a:r>
              <a:rPr lang="zh-TW" altLang="en-US" dirty="0"/>
              <a:t>折線</a:t>
            </a:r>
            <a:r>
              <a:rPr lang="zh-TW" altLang="en-US" dirty="0" smtClean="0"/>
              <a:t>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zh-TW" altLang="en-US" dirty="0"/>
              <a:t>圖</a:t>
            </a:r>
            <a:r>
              <a:rPr lang="zh-TW" altLang="en-US" dirty="0" smtClean="0"/>
              <a:t>上標註相關資訊</a:t>
            </a:r>
            <a:endParaRPr lang="en-US" altLang="zh-TW" dirty="0" smtClean="0"/>
          </a:p>
          <a:p>
            <a:pPr lvl="1"/>
            <a:r>
              <a:rPr lang="zh-TW" altLang="en-US" dirty="0"/>
              <a:t>加入</a:t>
            </a:r>
            <a:r>
              <a:rPr lang="en-US" altLang="zh-TW" dirty="0"/>
              <a:t>AQI</a:t>
            </a:r>
            <a:r>
              <a:rPr lang="zh-TW" altLang="en-US" dirty="0"/>
              <a:t>狀態燈號</a:t>
            </a:r>
          </a:p>
        </p:txBody>
      </p:sp>
    </p:spTree>
    <p:extLst>
      <p:ext uri="{BB962C8B-B14F-4D97-AF65-F5344CB8AC3E}">
        <p14:creationId xmlns:p14="http://schemas.microsoft.com/office/powerpoint/2010/main" val="4772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選出某一個監測站，畫</a:t>
            </a:r>
            <a:r>
              <a:rPr lang="zh-TW" altLang="en-US" dirty="0" smtClean="0"/>
              <a:t>出</a:t>
            </a:r>
            <a:r>
              <a:rPr lang="en-US" altLang="zh-TW" dirty="0" smtClean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選出一個監測</a:t>
            </a:r>
            <a:r>
              <a:rPr lang="zh-TW" altLang="en-US" dirty="0" smtClean="0"/>
              <a:t>站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以淡水為例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8" y="2636912"/>
            <a:ext cx="1001253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選出某一個監測站，畫</a:t>
            </a:r>
            <a:r>
              <a:rPr lang="zh-TW" altLang="en-US" dirty="0" smtClean="0"/>
              <a:t>出</a:t>
            </a:r>
            <a:r>
              <a:rPr lang="en-US" altLang="zh-TW" dirty="0" smtClean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畫成折線</a:t>
            </a:r>
            <a:r>
              <a:rPr lang="zh-TW" altLang="en-US" dirty="0" smtClean="0"/>
              <a:t>圖</a:t>
            </a:r>
            <a:endParaRPr lang="en-US" altLang="zh-TW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996952"/>
            <a:ext cx="814842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選出某一個監測站，畫</a:t>
            </a:r>
            <a:r>
              <a:rPr lang="zh-TW" altLang="en-US" dirty="0" smtClean="0"/>
              <a:t>出</a:t>
            </a:r>
            <a:r>
              <a:rPr lang="en-US" altLang="zh-TW" dirty="0" smtClean="0"/>
              <a:t>AQI</a:t>
            </a:r>
            <a:r>
              <a:rPr lang="zh-TW" altLang="en-US" dirty="0"/>
              <a:t>變化</a:t>
            </a:r>
            <a:r>
              <a:rPr lang="zh-TW" altLang="en-US" dirty="0" smtClean="0"/>
              <a:t>情形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在圖上標註相關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492896"/>
            <a:ext cx="11039886" cy="20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_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6D69424-34CA-416D-8659-0C355AFC80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藍色書架簡報 (寬螢幕)</Template>
  <TotalTime>0</TotalTime>
  <Words>2254</Words>
  <Application>Microsoft Office PowerPoint</Application>
  <PresentationFormat>自訂</PresentationFormat>
  <Paragraphs>329</Paragraphs>
  <Slides>118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118</vt:i4>
      </vt:variant>
    </vt:vector>
  </HeadingPairs>
  <TitlesOfParts>
    <vt:vector size="125" baseType="lpstr">
      <vt:lpstr>微軟正黑體</vt:lpstr>
      <vt:lpstr>新細明體</vt:lpstr>
      <vt:lpstr>Arial</vt:lpstr>
      <vt:lpstr>Cambria</vt:lpstr>
      <vt:lpstr>Century Gothic</vt:lpstr>
      <vt:lpstr>Times New Roman</vt:lpstr>
      <vt:lpstr>Books_16x9</vt:lpstr>
      <vt:lpstr>資料的清理、探索與視覺化 以開放資料與R語言為例</vt:lpstr>
      <vt:lpstr>大綱</vt:lpstr>
      <vt:lpstr>R語言基礎</vt:lpstr>
      <vt:lpstr>R語言簡介</vt:lpstr>
      <vt:lpstr>R語言簡介</vt:lpstr>
      <vt:lpstr>R的資源</vt:lpstr>
      <vt:lpstr>R語言的整合開發環境-- RStudio</vt:lpstr>
      <vt:lpstr>R語言的整合開發環境-- RStudio</vt:lpstr>
      <vt:lpstr>R語言的整合開發環境-- RStudio</vt:lpstr>
      <vt:lpstr>R語言的基本資料型態</vt:lpstr>
      <vt:lpstr>data frame</vt:lpstr>
      <vt:lpstr>套件</vt:lpstr>
      <vt:lpstr>安裝tidyverse套件</vt:lpstr>
      <vt:lpstr>資料分析過程</vt:lpstr>
      <vt:lpstr>資料分析過程</vt:lpstr>
      <vt:lpstr>資料格式與輸入</vt:lpstr>
      <vt:lpstr>資料格式與輸入</vt:lpstr>
      <vt:lpstr>開放資料</vt:lpstr>
      <vt:lpstr>開放資料</vt:lpstr>
      <vt:lpstr>開放資料的來源</vt:lpstr>
      <vt:lpstr>政府資料開放</vt:lpstr>
      <vt:lpstr>應用開放資料的例子</vt:lpstr>
      <vt:lpstr>台灣的政府資料開放</vt:lpstr>
      <vt:lpstr>政府資料開放平台(data.gov.tw)</vt:lpstr>
      <vt:lpstr>應用：誰是用電大戶？ </vt:lpstr>
      <vt:lpstr>應用：台北空屋地圖</vt:lpstr>
      <vt:lpstr>應用：雙北所得地圖</vt:lpstr>
      <vt:lpstr>資料集的檔案格式</vt:lpstr>
      <vt:lpstr>五顆星開放資料計畫</vt:lpstr>
      <vt:lpstr>五顆星開放資料計畫</vt:lpstr>
      <vt:lpstr>常見的檔案格式</vt:lpstr>
      <vt:lpstr>環境資源資料開放平臺</vt:lpstr>
      <vt:lpstr>日空氣品質指標(AQI)</vt:lpstr>
      <vt:lpstr>CSV</vt:lpstr>
      <vt:lpstr>XML</vt:lpstr>
      <vt:lpstr>JSON</vt:lpstr>
      <vt:lpstr>討論</vt:lpstr>
      <vt:lpstr>資料輸入(讀入CSV)</vt:lpstr>
      <vt:lpstr>資料輸入(讀入CSV)</vt:lpstr>
      <vt:lpstr>資料輸入(讀入CSV)</vt:lpstr>
      <vt:lpstr>載入套件</vt:lpstr>
      <vt:lpstr>資料輸入(讀入JSON)</vt:lpstr>
      <vt:lpstr>資料輸入(讀入JSON)</vt:lpstr>
      <vt:lpstr>資料輸入(讀入所有監測資料)</vt:lpstr>
      <vt:lpstr>資料輸入(讀入所有監測資料)</vt:lpstr>
      <vt:lpstr>資料清理</vt:lpstr>
      <vt:lpstr>資料清理</vt:lpstr>
      <vt:lpstr>資料清理</vt:lpstr>
      <vt:lpstr>tidyverse套件</vt:lpstr>
      <vt:lpstr>常用的tidyverse套件函數</vt:lpstr>
      <vt:lpstr>檢視資料型態</vt:lpstr>
      <vt:lpstr>變更資料型態</vt:lpstr>
      <vt:lpstr>變更資料型態</vt:lpstr>
      <vt:lpstr>變更資料型態</vt:lpstr>
      <vt:lpstr>變更資料型態</vt:lpstr>
      <vt:lpstr>變更資料型態</vt:lpstr>
      <vt:lpstr>選取欄位資料</vt:lpstr>
      <vt:lpstr>選取欄位資料</vt:lpstr>
      <vt:lpstr>選取欄位資料</vt:lpstr>
      <vt:lpstr>取出AQI不是NA的資料</vt:lpstr>
      <vt:lpstr>取出AQI不是NA的資料</vt:lpstr>
      <vt:lpstr>加入AQI狀態燈號</vt:lpstr>
      <vt:lpstr>加入AQI狀態燈號</vt:lpstr>
      <vt:lpstr>查看所有重複的資料</vt:lpstr>
      <vt:lpstr>保留不重複的資料</vt:lpstr>
      <vt:lpstr>查看每個月的日期數</vt:lpstr>
      <vt:lpstr>查看每個月的日期數</vt:lpstr>
      <vt:lpstr>查看2017年7月的資料</vt:lpstr>
      <vt:lpstr>查看2017年7月的資料</vt:lpstr>
      <vt:lpstr>查看2018年3月的資料</vt:lpstr>
      <vt:lpstr>查看哪些監測站有缺值？</vt:lpstr>
      <vt:lpstr>查看哪些監測站有缺值？</vt:lpstr>
      <vt:lpstr>查看哪些監測站有缺值？</vt:lpstr>
      <vt:lpstr>查看哪些天有缺值？</vt:lpstr>
      <vt:lpstr>資料探索</vt:lpstr>
      <vt:lpstr>取出日期完整的月份進行分析</vt:lpstr>
      <vt:lpstr>取出2017年5月到2018年10月間的資料</vt:lpstr>
      <vt:lpstr>資料探索的目的</vt:lpstr>
      <vt:lpstr>資料探索的方法</vt:lpstr>
      <vt:lpstr>單一變數本身的變化情形</vt:lpstr>
      <vt:lpstr>單一變數本身的變化情形</vt:lpstr>
      <vt:lpstr>兩個變數之間的相互變化</vt:lpstr>
      <vt:lpstr>兩個變數之間的相互變化</vt:lpstr>
      <vt:lpstr>資料視覺化</vt:lpstr>
      <vt:lpstr>資料視覺化</vt:lpstr>
      <vt:lpstr>早期的範例</vt:lpstr>
      <vt:lpstr>PowerPoint 簡報</vt:lpstr>
      <vt:lpstr>PowerPoint 簡報</vt:lpstr>
      <vt:lpstr>PowerPoint 簡報</vt:lpstr>
      <vt:lpstr>PowerPoint 簡報</vt:lpstr>
      <vt:lpstr>資料視覺化</vt:lpstr>
      <vt:lpstr>R的視覺化套件ggplot2</vt:lpstr>
      <vt:lpstr>視覺線索</vt:lpstr>
      <vt:lpstr>圖表類型</vt:lpstr>
      <vt:lpstr>應用範例</vt:lpstr>
      <vt:lpstr>Q1</vt:lpstr>
      <vt:lpstr>選出某一個監測站，畫出AQI變化情形</vt:lpstr>
      <vt:lpstr>選出某一個監測站，畫出AQI變化情形</vt:lpstr>
      <vt:lpstr>選出某一個監測站，畫出AQI變化情形</vt:lpstr>
      <vt:lpstr>選出某一個監測站，畫出AQI變化情形</vt:lpstr>
      <vt:lpstr>選出某一個監測站，畫出AQI變化情形</vt:lpstr>
      <vt:lpstr>Q2</vt:lpstr>
      <vt:lpstr>選出某三個監測站，畫出AQI變化情形</vt:lpstr>
      <vt:lpstr>選出某三個監測站，畫出AQI變化情形</vt:lpstr>
      <vt:lpstr>選出某三個監測站，畫出AQI變化情形</vt:lpstr>
      <vt:lpstr>選出某三個監測站，畫出AQI變化情形</vt:lpstr>
      <vt:lpstr>Q3</vt:lpstr>
      <vt:lpstr>以日曆畫出今年的AQI變化情形</vt:lpstr>
      <vt:lpstr>以日曆畫出今年的AQI變化情形</vt:lpstr>
      <vt:lpstr>PowerPoint 簡報</vt:lpstr>
      <vt:lpstr>以日曆畫出今年的AQI變化情形</vt:lpstr>
      <vt:lpstr>PowerPoint 簡報</vt:lpstr>
      <vt:lpstr>以日曆畫出今年的AQI變化情形</vt:lpstr>
      <vt:lpstr>PowerPoint 簡報</vt:lpstr>
      <vt:lpstr>以日曆畫出今年的AQI變化情形</vt:lpstr>
      <vt:lpstr>PowerPoint 簡報</vt:lpstr>
      <vt:lpstr>以日曆畫出今年的AQI變化情形</vt:lpstr>
      <vt:lpstr>以日曆畫出今年的AQI變化情形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2018-10-14T11:50:09Z</dcterms:created>
  <dcterms:modified xsi:type="dcterms:W3CDTF">2018-11-05T02:34:08Z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